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Default Extension="gif" ContentType="image/gif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71" r:id="rId4"/>
    <p:sldId id="272" r:id="rId5"/>
    <p:sldId id="273" r:id="rId6"/>
    <p:sldId id="259" r:id="rId7"/>
    <p:sldId id="275" r:id="rId8"/>
    <p:sldId id="276" r:id="rId9"/>
    <p:sldId id="277" r:id="rId10"/>
    <p:sldId id="274" r:id="rId11"/>
    <p:sldId id="278" r:id="rId12"/>
    <p:sldId id="279" r:id="rId13"/>
    <p:sldId id="280" r:id="rId14"/>
    <p:sldId id="281" r:id="rId15"/>
    <p:sldId id="282" r:id="rId16"/>
    <p:sldId id="283" r:id="rId17"/>
    <p:sldId id="285" r:id="rId18"/>
    <p:sldId id="284" r:id="rId19"/>
    <p:sldId id="288" r:id="rId20"/>
    <p:sldId id="286" r:id="rId21"/>
    <p:sldId id="287" r:id="rId22"/>
    <p:sldId id="262" r:id="rId23"/>
    <p:sldId id="263" r:id="rId24"/>
    <p:sldId id="289" r:id="rId25"/>
    <p:sldId id="291" r:id="rId26"/>
    <p:sldId id="292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108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032" autoAdjust="0"/>
  </p:normalViewPr>
  <p:slideViewPr>
    <p:cSldViewPr snapToGrid="0" snapToObjects="1">
      <p:cViewPr varScale="1">
        <p:scale>
          <a:sx n="57" d="100"/>
          <a:sy n="57" d="100"/>
        </p:scale>
        <p:origin x="-17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E7AF42-1E2E-4AF5-936A-5B0A08689CB2}" type="doc">
      <dgm:prSet loTypeId="urn:microsoft.com/office/officeart/2005/8/layout/cycle7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E4D5664-541D-48CF-8A15-6F2D2537C065}">
      <dgm:prSet phldrT="[Text]"/>
      <dgm:spPr/>
      <dgm:t>
        <a:bodyPr/>
        <a:lstStyle/>
        <a:p>
          <a:r>
            <a:rPr lang="en-US" dirty="0" smtClean="0"/>
            <a:t>Emotions</a:t>
          </a:r>
          <a:endParaRPr lang="en-US" dirty="0"/>
        </a:p>
      </dgm:t>
    </dgm:pt>
    <dgm:pt modelId="{CF80503F-295B-4712-933E-B89E8ECD4884}" type="parTrans" cxnId="{21EC9831-DC71-41A4-8A16-488D7D1CB33F}">
      <dgm:prSet/>
      <dgm:spPr/>
      <dgm:t>
        <a:bodyPr/>
        <a:lstStyle/>
        <a:p>
          <a:endParaRPr lang="en-US"/>
        </a:p>
      </dgm:t>
    </dgm:pt>
    <dgm:pt modelId="{55FC4EB7-BAA8-4870-BF6A-C09753F96505}" type="sibTrans" cxnId="{21EC9831-DC71-41A4-8A16-488D7D1CB33F}">
      <dgm:prSet/>
      <dgm:spPr/>
      <dgm:t>
        <a:bodyPr/>
        <a:lstStyle/>
        <a:p>
          <a:endParaRPr lang="en-US"/>
        </a:p>
      </dgm:t>
    </dgm:pt>
    <dgm:pt modelId="{E1E1EA90-3F66-4E84-8CB7-DC13E3803E0E}">
      <dgm:prSet phldrT="[Text]"/>
      <dgm:spPr/>
      <dgm:t>
        <a:bodyPr/>
        <a:lstStyle/>
        <a:p>
          <a:r>
            <a:rPr lang="en-US" dirty="0" smtClean="0"/>
            <a:t>Behaviors</a:t>
          </a:r>
          <a:endParaRPr lang="en-US" dirty="0"/>
        </a:p>
      </dgm:t>
    </dgm:pt>
    <dgm:pt modelId="{4383689C-05C2-4E5B-ADB8-3803D5EF6162}" type="parTrans" cxnId="{E18B3F51-1248-428E-85C3-00C5AAD3FB2D}">
      <dgm:prSet/>
      <dgm:spPr/>
      <dgm:t>
        <a:bodyPr/>
        <a:lstStyle/>
        <a:p>
          <a:endParaRPr lang="en-US"/>
        </a:p>
      </dgm:t>
    </dgm:pt>
    <dgm:pt modelId="{A3BE3D90-918D-40C5-92E9-9DB35366DFAF}" type="sibTrans" cxnId="{E18B3F51-1248-428E-85C3-00C5AAD3FB2D}">
      <dgm:prSet/>
      <dgm:spPr/>
      <dgm:t>
        <a:bodyPr/>
        <a:lstStyle/>
        <a:p>
          <a:endParaRPr lang="en-US"/>
        </a:p>
      </dgm:t>
    </dgm:pt>
    <dgm:pt modelId="{5668F912-335C-42CC-A10B-EC51125B9DB5}">
      <dgm:prSet phldrT="[Text]"/>
      <dgm:spPr/>
      <dgm:t>
        <a:bodyPr/>
        <a:lstStyle/>
        <a:p>
          <a:r>
            <a:rPr lang="en-US" dirty="0" smtClean="0"/>
            <a:t>Thoughts</a:t>
          </a:r>
          <a:endParaRPr lang="en-US" dirty="0"/>
        </a:p>
      </dgm:t>
    </dgm:pt>
    <dgm:pt modelId="{5613D0F1-7071-49A1-85B6-77110DBB7D08}" type="parTrans" cxnId="{0249390C-5673-4D61-8318-F822814BE225}">
      <dgm:prSet/>
      <dgm:spPr/>
      <dgm:t>
        <a:bodyPr/>
        <a:lstStyle/>
        <a:p>
          <a:endParaRPr lang="en-US"/>
        </a:p>
      </dgm:t>
    </dgm:pt>
    <dgm:pt modelId="{5AFC96AD-A459-4645-A342-E4DE6E3B3D8B}" type="sibTrans" cxnId="{0249390C-5673-4D61-8318-F822814BE225}">
      <dgm:prSet/>
      <dgm:spPr/>
      <dgm:t>
        <a:bodyPr/>
        <a:lstStyle/>
        <a:p>
          <a:endParaRPr lang="en-US"/>
        </a:p>
      </dgm:t>
    </dgm:pt>
    <dgm:pt modelId="{0403E018-D7CD-4BD4-B0C4-5812D88B4279}" type="pres">
      <dgm:prSet presAssocID="{CAE7AF42-1E2E-4AF5-936A-5B0A08689CB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610268F-3257-4CD4-961E-B388833E55C9}" type="pres">
      <dgm:prSet presAssocID="{6E4D5664-541D-48CF-8A15-6F2D2537C06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51085D-EC23-45C7-916D-17A9284F153C}" type="pres">
      <dgm:prSet presAssocID="{55FC4EB7-BAA8-4870-BF6A-C09753F96505}" presName="sibTrans" presStyleLbl="sibTrans2D1" presStyleIdx="0" presStyleCnt="3"/>
      <dgm:spPr/>
      <dgm:t>
        <a:bodyPr/>
        <a:lstStyle/>
        <a:p>
          <a:endParaRPr lang="en-US"/>
        </a:p>
      </dgm:t>
    </dgm:pt>
    <dgm:pt modelId="{D8D621DE-FFA3-48A0-B7D8-DF1E3936AF9F}" type="pres">
      <dgm:prSet presAssocID="{55FC4EB7-BAA8-4870-BF6A-C09753F96505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C7E10C02-76AC-4BBC-B797-F090C370A540}" type="pres">
      <dgm:prSet presAssocID="{E1E1EA90-3F66-4E84-8CB7-DC13E3803E0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50BC8E-A7D6-438A-B1F6-C55468A5E4D0}" type="pres">
      <dgm:prSet presAssocID="{A3BE3D90-918D-40C5-92E9-9DB35366DFAF}" presName="sibTrans" presStyleLbl="sibTrans2D1" presStyleIdx="1" presStyleCnt="3"/>
      <dgm:spPr/>
      <dgm:t>
        <a:bodyPr/>
        <a:lstStyle/>
        <a:p>
          <a:endParaRPr lang="en-US"/>
        </a:p>
      </dgm:t>
    </dgm:pt>
    <dgm:pt modelId="{1F522D03-8DBE-47C1-B1EE-A4FCE9796D2B}" type="pres">
      <dgm:prSet presAssocID="{A3BE3D90-918D-40C5-92E9-9DB35366DFAF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6F7F0F2F-D001-4CF0-A47D-69460640EC9D}" type="pres">
      <dgm:prSet presAssocID="{5668F912-335C-42CC-A10B-EC51125B9DB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0331C1-70DE-41B8-BA01-0D42AC55228E}" type="pres">
      <dgm:prSet presAssocID="{5AFC96AD-A459-4645-A342-E4DE6E3B3D8B}" presName="sibTrans" presStyleLbl="sibTrans2D1" presStyleIdx="2" presStyleCnt="3"/>
      <dgm:spPr/>
      <dgm:t>
        <a:bodyPr/>
        <a:lstStyle/>
        <a:p>
          <a:endParaRPr lang="en-US"/>
        </a:p>
      </dgm:t>
    </dgm:pt>
    <dgm:pt modelId="{FBB0F489-4A22-4911-BE77-4D8AD429A9D2}" type="pres">
      <dgm:prSet presAssocID="{5AFC96AD-A459-4645-A342-E4DE6E3B3D8B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21EC9831-DC71-41A4-8A16-488D7D1CB33F}" srcId="{CAE7AF42-1E2E-4AF5-936A-5B0A08689CB2}" destId="{6E4D5664-541D-48CF-8A15-6F2D2537C065}" srcOrd="0" destOrd="0" parTransId="{CF80503F-295B-4712-933E-B89E8ECD4884}" sibTransId="{55FC4EB7-BAA8-4870-BF6A-C09753F96505}"/>
    <dgm:cxn modelId="{7BE99B07-17A5-4CFF-BDC2-157171DD9FA6}" type="presOf" srcId="{55FC4EB7-BAA8-4870-BF6A-C09753F96505}" destId="{F451085D-EC23-45C7-916D-17A9284F153C}" srcOrd="0" destOrd="0" presId="urn:microsoft.com/office/officeart/2005/8/layout/cycle7"/>
    <dgm:cxn modelId="{D92BC52A-D315-453E-9429-FBDDB5D6B92B}" type="presOf" srcId="{6E4D5664-541D-48CF-8A15-6F2D2537C065}" destId="{7610268F-3257-4CD4-961E-B388833E55C9}" srcOrd="0" destOrd="0" presId="urn:microsoft.com/office/officeart/2005/8/layout/cycle7"/>
    <dgm:cxn modelId="{E18B3F51-1248-428E-85C3-00C5AAD3FB2D}" srcId="{CAE7AF42-1E2E-4AF5-936A-5B0A08689CB2}" destId="{E1E1EA90-3F66-4E84-8CB7-DC13E3803E0E}" srcOrd="1" destOrd="0" parTransId="{4383689C-05C2-4E5B-ADB8-3803D5EF6162}" sibTransId="{A3BE3D90-918D-40C5-92E9-9DB35366DFAF}"/>
    <dgm:cxn modelId="{CF1CE57D-6DF5-4EE5-BF93-2AA8BBFB6142}" type="presOf" srcId="{CAE7AF42-1E2E-4AF5-936A-5B0A08689CB2}" destId="{0403E018-D7CD-4BD4-B0C4-5812D88B4279}" srcOrd="0" destOrd="0" presId="urn:microsoft.com/office/officeart/2005/8/layout/cycle7"/>
    <dgm:cxn modelId="{DFF4EDA8-9EFF-4211-BBAC-9EACFACF1AA3}" type="presOf" srcId="{55FC4EB7-BAA8-4870-BF6A-C09753F96505}" destId="{D8D621DE-FFA3-48A0-B7D8-DF1E3936AF9F}" srcOrd="1" destOrd="0" presId="urn:microsoft.com/office/officeart/2005/8/layout/cycle7"/>
    <dgm:cxn modelId="{105980BD-E454-4629-AAF9-D5172F2252F3}" type="presOf" srcId="{5AFC96AD-A459-4645-A342-E4DE6E3B3D8B}" destId="{FBB0F489-4A22-4911-BE77-4D8AD429A9D2}" srcOrd="1" destOrd="0" presId="urn:microsoft.com/office/officeart/2005/8/layout/cycle7"/>
    <dgm:cxn modelId="{B3AD3F97-788D-4365-A606-62206CD9528B}" type="presOf" srcId="{A3BE3D90-918D-40C5-92E9-9DB35366DFAF}" destId="{1F522D03-8DBE-47C1-B1EE-A4FCE9796D2B}" srcOrd="1" destOrd="0" presId="urn:microsoft.com/office/officeart/2005/8/layout/cycle7"/>
    <dgm:cxn modelId="{49D8E638-C24C-4976-9F96-F238C68F97F8}" type="presOf" srcId="{5668F912-335C-42CC-A10B-EC51125B9DB5}" destId="{6F7F0F2F-D001-4CF0-A47D-69460640EC9D}" srcOrd="0" destOrd="0" presId="urn:microsoft.com/office/officeart/2005/8/layout/cycle7"/>
    <dgm:cxn modelId="{36133CE7-806A-455C-B48C-58B8642D5879}" type="presOf" srcId="{E1E1EA90-3F66-4E84-8CB7-DC13E3803E0E}" destId="{C7E10C02-76AC-4BBC-B797-F090C370A540}" srcOrd="0" destOrd="0" presId="urn:microsoft.com/office/officeart/2005/8/layout/cycle7"/>
    <dgm:cxn modelId="{ED3F0D03-A0EC-417F-9EE7-1B9658FAC64E}" type="presOf" srcId="{5AFC96AD-A459-4645-A342-E4DE6E3B3D8B}" destId="{280331C1-70DE-41B8-BA01-0D42AC55228E}" srcOrd="0" destOrd="0" presId="urn:microsoft.com/office/officeart/2005/8/layout/cycle7"/>
    <dgm:cxn modelId="{0249390C-5673-4D61-8318-F822814BE225}" srcId="{CAE7AF42-1E2E-4AF5-936A-5B0A08689CB2}" destId="{5668F912-335C-42CC-A10B-EC51125B9DB5}" srcOrd="2" destOrd="0" parTransId="{5613D0F1-7071-49A1-85B6-77110DBB7D08}" sibTransId="{5AFC96AD-A459-4645-A342-E4DE6E3B3D8B}"/>
    <dgm:cxn modelId="{950625F9-E049-4FC0-963A-4E169727D00F}" type="presOf" srcId="{A3BE3D90-918D-40C5-92E9-9DB35366DFAF}" destId="{0650BC8E-A7D6-438A-B1F6-C55468A5E4D0}" srcOrd="0" destOrd="0" presId="urn:microsoft.com/office/officeart/2005/8/layout/cycle7"/>
    <dgm:cxn modelId="{D6AE12E3-AA33-4D83-B7EE-5E4968D87DBD}" type="presParOf" srcId="{0403E018-D7CD-4BD4-B0C4-5812D88B4279}" destId="{7610268F-3257-4CD4-961E-B388833E55C9}" srcOrd="0" destOrd="0" presId="urn:microsoft.com/office/officeart/2005/8/layout/cycle7"/>
    <dgm:cxn modelId="{558073E9-D139-418B-A1BF-522910A28F52}" type="presParOf" srcId="{0403E018-D7CD-4BD4-B0C4-5812D88B4279}" destId="{F451085D-EC23-45C7-916D-17A9284F153C}" srcOrd="1" destOrd="0" presId="urn:microsoft.com/office/officeart/2005/8/layout/cycle7"/>
    <dgm:cxn modelId="{DD326924-CAC8-46FF-81B9-93032402014F}" type="presParOf" srcId="{F451085D-EC23-45C7-916D-17A9284F153C}" destId="{D8D621DE-FFA3-48A0-B7D8-DF1E3936AF9F}" srcOrd="0" destOrd="0" presId="urn:microsoft.com/office/officeart/2005/8/layout/cycle7"/>
    <dgm:cxn modelId="{FBDBFB3B-6CF2-4C1C-BB7F-94FC243DE528}" type="presParOf" srcId="{0403E018-D7CD-4BD4-B0C4-5812D88B4279}" destId="{C7E10C02-76AC-4BBC-B797-F090C370A540}" srcOrd="2" destOrd="0" presId="urn:microsoft.com/office/officeart/2005/8/layout/cycle7"/>
    <dgm:cxn modelId="{2357AA7C-5E7F-4611-8F12-7D399106F357}" type="presParOf" srcId="{0403E018-D7CD-4BD4-B0C4-5812D88B4279}" destId="{0650BC8E-A7D6-438A-B1F6-C55468A5E4D0}" srcOrd="3" destOrd="0" presId="urn:microsoft.com/office/officeart/2005/8/layout/cycle7"/>
    <dgm:cxn modelId="{CA651796-6BC6-4E28-8156-144C8D38771F}" type="presParOf" srcId="{0650BC8E-A7D6-438A-B1F6-C55468A5E4D0}" destId="{1F522D03-8DBE-47C1-B1EE-A4FCE9796D2B}" srcOrd="0" destOrd="0" presId="urn:microsoft.com/office/officeart/2005/8/layout/cycle7"/>
    <dgm:cxn modelId="{6128A468-04D5-4727-9043-9457F0B5400F}" type="presParOf" srcId="{0403E018-D7CD-4BD4-B0C4-5812D88B4279}" destId="{6F7F0F2F-D001-4CF0-A47D-69460640EC9D}" srcOrd="4" destOrd="0" presId="urn:microsoft.com/office/officeart/2005/8/layout/cycle7"/>
    <dgm:cxn modelId="{D98BD226-35B2-49F5-90C4-DA7AAE02C15B}" type="presParOf" srcId="{0403E018-D7CD-4BD4-B0C4-5812D88B4279}" destId="{280331C1-70DE-41B8-BA01-0D42AC55228E}" srcOrd="5" destOrd="0" presId="urn:microsoft.com/office/officeart/2005/8/layout/cycle7"/>
    <dgm:cxn modelId="{9E959C03-C208-4236-AD78-1D9A19E9D5D3}" type="presParOf" srcId="{280331C1-70DE-41B8-BA01-0D42AC55228E}" destId="{FBB0F489-4A22-4911-BE77-4D8AD429A9D2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610268F-3257-4CD4-961E-B388833E55C9}">
      <dsp:nvSpPr>
        <dsp:cNvPr id="0" name=""/>
        <dsp:cNvSpPr/>
      </dsp:nvSpPr>
      <dsp:spPr>
        <a:xfrm>
          <a:off x="2869108" y="1369"/>
          <a:ext cx="2491382" cy="124569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Emotions</a:t>
          </a:r>
          <a:endParaRPr lang="en-US" sz="4100" kern="1200" dirty="0"/>
        </a:p>
      </dsp:txBody>
      <dsp:txXfrm>
        <a:off x="2869108" y="1369"/>
        <a:ext cx="2491382" cy="1245691"/>
      </dsp:txXfrm>
    </dsp:sp>
    <dsp:sp modelId="{F451085D-EC23-45C7-916D-17A9284F153C}">
      <dsp:nvSpPr>
        <dsp:cNvPr id="0" name=""/>
        <dsp:cNvSpPr/>
      </dsp:nvSpPr>
      <dsp:spPr>
        <a:xfrm rot="3600000">
          <a:off x="4494238" y="2187677"/>
          <a:ext cx="1298173" cy="43599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3600000">
        <a:off x="4494238" y="2187677"/>
        <a:ext cx="1298173" cy="435991"/>
      </dsp:txXfrm>
    </dsp:sp>
    <dsp:sp modelId="{C7E10C02-76AC-4BBC-B797-F090C370A540}">
      <dsp:nvSpPr>
        <dsp:cNvPr id="0" name=""/>
        <dsp:cNvSpPr/>
      </dsp:nvSpPr>
      <dsp:spPr>
        <a:xfrm>
          <a:off x="4926158" y="3564284"/>
          <a:ext cx="2491382" cy="1245691"/>
        </a:xfrm>
        <a:prstGeom prst="roundRect">
          <a:avLst>
            <a:gd name="adj" fmla="val 1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Behaviors</a:t>
          </a:r>
          <a:endParaRPr lang="en-US" sz="4100" kern="1200" dirty="0"/>
        </a:p>
      </dsp:txBody>
      <dsp:txXfrm>
        <a:off x="4926158" y="3564284"/>
        <a:ext cx="2491382" cy="1245691"/>
      </dsp:txXfrm>
    </dsp:sp>
    <dsp:sp modelId="{0650BC8E-A7D6-438A-B1F6-C55468A5E4D0}">
      <dsp:nvSpPr>
        <dsp:cNvPr id="0" name=""/>
        <dsp:cNvSpPr/>
      </dsp:nvSpPr>
      <dsp:spPr>
        <a:xfrm rot="10800000">
          <a:off x="3465713" y="3969134"/>
          <a:ext cx="1298173" cy="43599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0800000">
        <a:off x="3465713" y="3969134"/>
        <a:ext cx="1298173" cy="435991"/>
      </dsp:txXfrm>
    </dsp:sp>
    <dsp:sp modelId="{6F7F0F2F-D001-4CF0-A47D-69460640EC9D}">
      <dsp:nvSpPr>
        <dsp:cNvPr id="0" name=""/>
        <dsp:cNvSpPr/>
      </dsp:nvSpPr>
      <dsp:spPr>
        <a:xfrm>
          <a:off x="812058" y="3564284"/>
          <a:ext cx="2491382" cy="1245691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Thoughts</a:t>
          </a:r>
          <a:endParaRPr lang="en-US" sz="4100" kern="1200" dirty="0"/>
        </a:p>
      </dsp:txBody>
      <dsp:txXfrm>
        <a:off x="812058" y="3564284"/>
        <a:ext cx="2491382" cy="1245691"/>
      </dsp:txXfrm>
    </dsp:sp>
    <dsp:sp modelId="{280331C1-70DE-41B8-BA01-0D42AC55228E}">
      <dsp:nvSpPr>
        <dsp:cNvPr id="0" name=""/>
        <dsp:cNvSpPr/>
      </dsp:nvSpPr>
      <dsp:spPr>
        <a:xfrm rot="18000000">
          <a:off x="2437188" y="2187677"/>
          <a:ext cx="1298173" cy="43599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 rot="18000000">
        <a:off x="2437188" y="2187677"/>
        <a:ext cx="1298173" cy="4359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F22A10-A8E6-4DE7-82A4-8BFA2A84BC9B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E1F7C9-D4B3-4C5C-BE87-791D6908FD2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C09CA0-D379-4727-82B9-4ED7CE9A50C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2257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itchFamily="34" charset="0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03FB823-56AF-4EA9-B9C9-27C91928BB54}" type="slidenum">
              <a:rPr lang="en-US" altLang="en-US">
                <a:solidFill>
                  <a:srgbClr val="000000"/>
                </a:solidFill>
                <a:latin typeface="Arial" pitchFamily="34" charset="0"/>
                <a:ea typeface="MS PGothic" pitchFamily="34" charset="-128"/>
              </a:rPr>
              <a:pPr/>
              <a:t>19</a:t>
            </a:fld>
            <a:endParaRPr lang="en-US" altLang="en-US">
              <a:solidFill>
                <a:srgbClr val="000000"/>
              </a:solidFill>
              <a:latin typeface="Arial" pitchFamily="34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CCFBF6-876E-4BE1-9E37-B5B0183AB1E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99761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(Example with discussion with Kelly)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C09CA0-D379-4727-82B9-4ED7CE9A50C1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807104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C09CA0-D379-4727-82B9-4ED7CE9A50C1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54744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C09CA0-D379-4727-82B9-4ED7CE9A50C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5381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C09CA0-D379-4727-82B9-4ED7CE9A50C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83970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C09CA0-D379-4727-82B9-4ED7CE9A50C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553762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CCFBF6-876E-4BE1-9E37-B5B0183AB1E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927441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CCFBF6-876E-4BE1-9E37-B5B0183AB1E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078754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BB69988D-B408-45E0-BFDC-832A3BD5D665}" type="slidenum">
              <a:rPr lang="en-GB" smtClean="0">
                <a:latin typeface="Times New Roman" pitchFamily="18" charset="0"/>
                <a:cs typeface="Times New Roman" pitchFamily="18" charset="0"/>
              </a:rPr>
              <a:pPr>
                <a:buFont typeface="Times New Roman" pitchFamily="18" charset="0"/>
                <a:buNone/>
              </a:pPr>
              <a:t>10</a:t>
            </a:fld>
            <a:endParaRPr lang="en-GB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8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46084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  <a:miter lim="800000"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>
              <a:latin typeface="Times New Roman" pitchFamily="18" charset="0"/>
            </a:endParaRPr>
          </a:p>
        </p:txBody>
      </p:sp>
      <p:sp>
        <p:nvSpPr>
          <p:cNvPr id="46085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6703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b"/>
          <a:lstStyle/>
          <a:p>
            <a:pPr algn="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9D348CEA-ED2C-4F7D-8FA3-ADB46E1E77DB}" type="slidenum">
              <a:rPr lang="en-US" sz="1200" i="1">
                <a:solidFill>
                  <a:srgbClr val="000000"/>
                </a:solidFill>
                <a:latin typeface="Times New Roman" pitchFamily="18" charset="0"/>
              </a:rPr>
              <a:pPr algn="r" eaLnBrk="1" hangingPunct="1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10</a:t>
            </a:fld>
            <a:endParaRPr lang="en-US" sz="1200" i="1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Trauma-related or not, emotions are driving challenging behaviors and meltdowns</a:t>
            </a:r>
          </a:p>
          <a:p>
            <a:pPr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cs typeface="Times New Roman" charset="0"/>
              </a:rPr>
              <a:t>Challenging behavior usually has a message- </a:t>
            </a:r>
            <a:r>
              <a:rPr lang="en-US" i="1" dirty="0" smtClean="0">
                <a:solidFill>
                  <a:schemeClr val="tx1"/>
                </a:solidFill>
                <a:cs typeface="Times New Roman" charset="0"/>
              </a:rPr>
              <a:t>“I am bored, I am sad, you hurt my feelings, I need some attention”</a:t>
            </a:r>
          </a:p>
          <a:p>
            <a:pPr marL="342881" indent="-342881">
              <a:lnSpc>
                <a:spcPct val="90000"/>
              </a:lnSpc>
              <a:spcBef>
                <a:spcPct val="500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Times New Roman" charset="0"/>
              </a:rPr>
              <a:t>Behavior that persists over time serves a function for the child (challenge for us is figuring out what).</a:t>
            </a:r>
          </a:p>
          <a:p>
            <a:pPr marL="800056" lvl="1" indent="-342881">
              <a:lnSpc>
                <a:spcPct val="90000"/>
              </a:lnSpc>
              <a:spcBef>
                <a:spcPct val="5000"/>
              </a:spcBef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cs typeface="Times New Roman" charset="0"/>
              </a:rPr>
              <a:t>The primary purpose of behavior is to be understood, </a:t>
            </a:r>
            <a:r>
              <a:rPr lang="en-US" u="sng" dirty="0" smtClean="0">
                <a:solidFill>
                  <a:srgbClr val="000000"/>
                </a:solidFill>
                <a:cs typeface="Times New Roman" charset="0"/>
              </a:rPr>
              <a:t>not punished.</a:t>
            </a:r>
          </a:p>
          <a:p>
            <a:pPr lvl="1">
              <a:lnSpc>
                <a:spcPct val="90000"/>
              </a:lnSpc>
              <a:spcBef>
                <a:spcPct val="5000"/>
              </a:spcBef>
              <a:defRPr/>
            </a:pPr>
            <a:endParaRPr lang="en-US" u="sng" dirty="0" smtClean="0">
              <a:solidFill>
                <a:srgbClr val="000000"/>
              </a:solidFill>
              <a:cs typeface="Times New Roman" charset="0"/>
            </a:endParaRPr>
          </a:p>
          <a:p>
            <a:pPr marL="800056" lvl="1" indent="-342881">
              <a:lnSpc>
                <a:spcPct val="90000"/>
              </a:lnSpc>
              <a:spcBef>
                <a:spcPct val="5000"/>
              </a:spcBef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cs typeface="Times New Roman" charset="0"/>
              </a:rPr>
              <a:t>We need to focus on teaching children what to do in place of the challenging behavior.</a:t>
            </a:r>
          </a:p>
          <a:p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/>
              <a:t>Teachers and school staff play a critical role in helping children to identify, organize and regulate their emotions</a:t>
            </a:r>
          </a:p>
          <a:p>
            <a:endParaRPr lang="en-US" sz="2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/>
              <a:t>An adult’s response to a child’s emotional outbursts can impact the duration and intensity of the episode.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CCFBF6-876E-4BE1-9E37-B5B0183AB1E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979794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 </a:t>
            </a:r>
          </a:p>
          <a:p>
            <a:pPr eaLnBrk="1" hangingPunct="1">
              <a:spcBef>
                <a:spcPct val="0"/>
              </a:spcBef>
            </a:pPr>
            <a:endParaRPr lang="en-US" altLang="en-US" smtClean="0"/>
          </a:p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9DECC44-8959-489D-9CCB-9192C9302B76}" type="slidenum">
              <a:rPr lang="en-US" altLang="en-US">
                <a:ea typeface="MS PGothic" pitchFamily="34" charset="-128"/>
              </a:rPr>
              <a:pPr/>
              <a:t>18</a:t>
            </a:fld>
            <a:endParaRPr lang="en-US" altLang="en-US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2613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5330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C2BB2B1-7240-C947-9CF9-6C1D9618C3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1621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7188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209705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7B64046-5F1B-2248-A4C4-C8A73F2CF690}" type="datetimeFigureOut">
              <a:rPr lang="en-US" smtClean="0"/>
              <a:pPr/>
              <a:t>8/7/2017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C2BB2B1-7240-C947-9CF9-6C1D9618C3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88685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7B64046-5F1B-2248-A4C4-C8A73F2CF690}" type="datetimeFigureOut">
              <a:rPr lang="en-US" smtClean="0"/>
              <a:pPr/>
              <a:t>8/7/2017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C2BB2B1-7240-C947-9CF9-6C1D9618C3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31181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6899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7B64046-5F1B-2248-A4C4-C8A73F2CF690}" type="datetimeFigureOut">
              <a:rPr lang="en-US" smtClean="0"/>
              <a:pPr/>
              <a:t>8/7/2017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C2BB2B1-7240-C947-9CF9-6C1D9618C3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7880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471823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207800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6182842"/>
            <a:ext cx="3753889" cy="63667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noFill/>
              <a:effectLst/>
            </a:endParaRPr>
          </a:p>
        </p:txBody>
      </p:sp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19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4" name="Content Placeholder 3"/>
          <p:cNvPicPr>
            <a:picLocks noChangeAspect="1"/>
          </p:cNvPicPr>
          <p:nvPr userDrawn="1"/>
        </p:nvPicPr>
        <p:blipFill rotWithShape="1">
          <a:blip r:embed="rId14"/>
          <a:srcRect l="8786" t="29391" r="8280" b="29340"/>
          <a:stretch/>
        </p:blipFill>
        <p:spPr bwMode="auto">
          <a:xfrm>
            <a:off x="155148" y="6062682"/>
            <a:ext cx="2896998" cy="756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5390111" y="6434068"/>
            <a:ext cx="3753889" cy="51651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noFill/>
              <a:effectLst/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6756370" y="6352484"/>
            <a:ext cx="15003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3A1084"/>
                </a:solidFill>
              </a:rPr>
              <a:t>Psychiatry</a:t>
            </a:r>
            <a:endParaRPr lang="en-US" sz="2400" b="1" dirty="0">
              <a:solidFill>
                <a:srgbClr val="3A1084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8050314" y="5567156"/>
            <a:ext cx="965396" cy="96539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rgbClr val="BA8F17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BA8F17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BA8F17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BA8F17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BA8F17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BA8F17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BA8F17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BA8F17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BA8F17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ved=0ahUKEwjztIyq29fPAhVCwFQKHfroDCUQjRwIBw&amp;url=http://www.rock.k12.nc.us/domain/939&amp;psig=AFQjCNGxhUwespNqlPn_IXBoS2jjp0w6cA&amp;ust=1476445747506171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gi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tsn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19311"/>
            <a:ext cx="7772400" cy="2081139"/>
          </a:xfrm>
        </p:spPr>
        <p:txBody>
          <a:bodyPr/>
          <a:lstStyle/>
          <a:p>
            <a:r>
              <a:rPr lang="en-US" sz="3600" dirty="0" smtClean="0">
                <a:solidFill>
                  <a:srgbClr val="FFC000"/>
                </a:solidFill>
              </a:rPr>
              <a:t>The Impact of Trauma on Children, Secondary Traumatic Stress &amp; the Importance of Trauma-Informed Systems</a:t>
            </a:r>
            <a:endParaRPr lang="en-US" sz="3600" dirty="0">
              <a:solidFill>
                <a:srgbClr val="FFC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 smtClean="0"/>
              <a:t>Richard N. Costa, </a:t>
            </a:r>
            <a:r>
              <a:rPr lang="en-US" sz="2800" dirty="0" err="1" smtClean="0"/>
              <a:t>Psy.D</a:t>
            </a:r>
            <a:r>
              <a:rPr lang="en-US" sz="2800" dirty="0" smtClean="0"/>
              <a:t>., MP</a:t>
            </a:r>
          </a:p>
          <a:p>
            <a:r>
              <a:rPr lang="en-US" sz="2400" dirty="0" smtClean="0"/>
              <a:t>Clinical Associate Professor of Psychiatry</a:t>
            </a:r>
          </a:p>
          <a:p>
            <a:r>
              <a:rPr lang="en-US" sz="2400" dirty="0" smtClean="0"/>
              <a:t>LSUHSC School of Medicine</a:t>
            </a:r>
          </a:p>
          <a:p>
            <a:r>
              <a:rPr lang="en-US" sz="2400" dirty="0" smtClean="0"/>
              <a:t>August 9, 2017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6257931" y="6174286"/>
            <a:ext cx="2754102" cy="68371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047491" y="5569015"/>
            <a:ext cx="1065907" cy="83416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gshpc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08975" y="6113090"/>
            <a:ext cx="2772540" cy="683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8879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077200" cy="1143000"/>
          </a:xfrm>
        </p:spPr>
        <p:txBody>
          <a:bodyPr lIns="92075" tIns="46038" rIns="92075" bIns="46038"/>
          <a:lstStyle/>
          <a:p>
            <a:pPr eaLnBrk="1" hangingPunct="1"/>
            <a:r>
              <a:rPr lang="en-US" dirty="0" smtClean="0"/>
              <a:t>Trauma can </a:t>
            </a:r>
            <a:r>
              <a:rPr lang="en-US" dirty="0" smtClean="0"/>
              <a:t>also affect</a:t>
            </a:r>
            <a:r>
              <a:rPr lang="en-US" dirty="0" smtClean="0"/>
              <a:t>: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533400" y="1676400"/>
            <a:ext cx="8153400" cy="4800600"/>
          </a:xfrm>
        </p:spPr>
        <p:txBody>
          <a:bodyPr lIns="92075" tIns="46038" rIns="92075" bIns="46038"/>
          <a:lstStyle/>
          <a:p>
            <a:pPr marL="319088" indent="-319088" defTabSz="914400">
              <a:lnSpc>
                <a:spcPct val="90000"/>
              </a:lnSpc>
              <a:buClr>
                <a:schemeClr val="bg1"/>
              </a:buClr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</a:rPr>
              <a:t>Child’s ability to trust adults to keep him/her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</a:rPr>
              <a:t>safe.</a:t>
            </a:r>
          </a:p>
          <a:p>
            <a:pPr marL="319088" indent="-319088" defTabSz="914400">
              <a:lnSpc>
                <a:spcPct val="90000"/>
              </a:lnSpc>
              <a:buClr>
                <a:schemeClr val="bg1"/>
              </a:buClr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</a:rPr>
              <a:t>Child’s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</a:rPr>
              <a:t>ability to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</a:rPr>
              <a:t>learn</a:t>
            </a:r>
          </a:p>
          <a:p>
            <a:pPr marL="319088" indent="-319088" defTabSz="914400">
              <a:lnSpc>
                <a:spcPct val="90000"/>
              </a:lnSpc>
              <a:buClr>
                <a:schemeClr val="bg1"/>
              </a:buClr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</a:rPr>
              <a:t>Child’s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</a:rPr>
              <a:t>social &amp; emotional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</a:rPr>
              <a:t>development</a:t>
            </a:r>
          </a:p>
          <a:p>
            <a:pPr marL="319088" indent="-319088" defTabSz="914400">
              <a:lnSpc>
                <a:spcPct val="90000"/>
              </a:lnSpc>
              <a:buClr>
                <a:schemeClr val="bg1"/>
              </a:buClr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</a:rPr>
              <a:t>Child’s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</a:rPr>
              <a:t>ability to manage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</a:rPr>
              <a:t>anger</a:t>
            </a:r>
          </a:p>
          <a:p>
            <a:pPr marL="319088" indent="-319088" defTabSz="914400">
              <a:lnSpc>
                <a:spcPct val="90000"/>
              </a:lnSpc>
              <a:buClr>
                <a:schemeClr val="bg1"/>
              </a:buClr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</a:rPr>
              <a:t>Child’s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</a:rPr>
              <a:t>ability to be a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</a:rPr>
              <a:t>child</a:t>
            </a:r>
          </a:p>
          <a:p>
            <a:pPr marL="319088" indent="-319088" defTabSz="914400">
              <a:lnSpc>
                <a:spcPct val="90000"/>
              </a:lnSpc>
              <a:buClr>
                <a:schemeClr val="bg1"/>
              </a:buClr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</a:rPr>
              <a:t>Friendships/peer support</a:t>
            </a:r>
          </a:p>
          <a:p>
            <a:pPr marL="319088" indent="-319088" defTabSz="914400">
              <a:lnSpc>
                <a:spcPct val="90000"/>
              </a:lnSpc>
              <a:buClr>
                <a:schemeClr val="bg1"/>
              </a:buClr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</a:rPr>
              <a:t>Child’s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</a:rPr>
              <a:t>self esteem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195754"/>
          <a:ext cx="8229600" cy="4811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4168"/>
          </a:xfrm>
        </p:spPr>
        <p:txBody>
          <a:bodyPr/>
          <a:lstStyle/>
          <a:p>
            <a:pPr algn="ctr"/>
            <a:r>
              <a:rPr lang="en-US" sz="3600" dirty="0" smtClean="0"/>
              <a:t>The Cognitive </a:t>
            </a:r>
            <a:r>
              <a:rPr lang="en-US" sz="3600" dirty="0" smtClean="0"/>
              <a:t>Triangle (Complex Trauma)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610268F-3257-4CD4-961E-B388833E55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7610268F-3257-4CD4-961E-B388833E55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7610268F-3257-4CD4-961E-B388833E55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451085D-EC23-45C7-916D-17A9284F15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F451085D-EC23-45C7-916D-17A9284F15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F451085D-EC23-45C7-916D-17A9284F15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E10C02-76AC-4BBC-B797-F090C370A5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C7E10C02-76AC-4BBC-B797-F090C370A5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C7E10C02-76AC-4BBC-B797-F090C370A5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650BC8E-A7D6-438A-B1F6-C55468A5E4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graphicEl>
                                              <a:dgm id="{0650BC8E-A7D6-438A-B1F6-C55468A5E4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graphicEl>
                                              <a:dgm id="{0650BC8E-A7D6-438A-B1F6-C55468A5E4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F7F0F2F-D001-4CF0-A47D-69460640EC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6F7F0F2F-D001-4CF0-A47D-69460640EC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6F7F0F2F-D001-4CF0-A47D-69460640EC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80331C1-70DE-41B8-BA01-0D42AC5522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280331C1-70DE-41B8-BA01-0D42AC5522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280331C1-70DE-41B8-BA01-0D42AC5522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457200" y="998806"/>
            <a:ext cx="8229600" cy="5554394"/>
          </a:xfrm>
        </p:spPr>
        <p:txBody>
          <a:bodyPr/>
          <a:lstStyle/>
          <a:p>
            <a:pPr eaLnBrk="1" hangingPunct="1"/>
            <a:r>
              <a:rPr lang="en-US" altLang="en-US" sz="3000" dirty="0" smtClean="0"/>
              <a:t>Hyperactive </a:t>
            </a:r>
          </a:p>
          <a:p>
            <a:pPr eaLnBrk="1" hangingPunct="1"/>
            <a:r>
              <a:rPr lang="en-US" altLang="en-US" sz="3000" dirty="0" smtClean="0"/>
              <a:t>Clumsy </a:t>
            </a:r>
          </a:p>
          <a:p>
            <a:pPr eaLnBrk="1" hangingPunct="1"/>
            <a:r>
              <a:rPr lang="en-US" altLang="en-US" sz="3000" dirty="0" smtClean="0"/>
              <a:t>Intrudes into personal space </a:t>
            </a:r>
          </a:p>
          <a:p>
            <a:pPr eaLnBrk="1" hangingPunct="1"/>
            <a:r>
              <a:rPr lang="en-US" altLang="en-US" sz="3000" dirty="0" smtClean="0"/>
              <a:t>Fidgety</a:t>
            </a:r>
          </a:p>
          <a:p>
            <a:pPr eaLnBrk="1" hangingPunct="1"/>
            <a:r>
              <a:rPr lang="en-US" altLang="en-US" sz="3000" dirty="0" smtClean="0"/>
              <a:t>Vague illnesses </a:t>
            </a:r>
          </a:p>
          <a:p>
            <a:pPr lvl="1" eaLnBrk="1" hangingPunct="1"/>
            <a:r>
              <a:rPr lang="en-US" altLang="en-US" sz="2600" dirty="0" smtClean="0"/>
              <a:t>Headaches, stomachaches </a:t>
            </a:r>
          </a:p>
          <a:p>
            <a:pPr eaLnBrk="1" hangingPunct="1"/>
            <a:r>
              <a:rPr lang="en-US" altLang="en-US" sz="3000" dirty="0" smtClean="0"/>
              <a:t>Physically reactive (aggressive) to touch</a:t>
            </a:r>
          </a:p>
          <a:p>
            <a:pPr eaLnBrk="1" hangingPunct="1"/>
            <a:r>
              <a:rPr lang="en-US" altLang="en-US" sz="3000" dirty="0" smtClean="0"/>
              <a:t>Running away, </a:t>
            </a:r>
            <a:r>
              <a:rPr lang="ja-JP" altLang="en-US" sz="3000" smtClean="0">
                <a:ea typeface="Yu Gothic" pitchFamily="34" charset="-128"/>
              </a:rPr>
              <a:t>“</a:t>
            </a:r>
            <a:r>
              <a:rPr lang="en-US" altLang="ja-JP" sz="3000" dirty="0" smtClean="0">
                <a:ea typeface="Yu Gothic" pitchFamily="34" charset="-128"/>
              </a:rPr>
              <a:t>bolting</a:t>
            </a:r>
            <a:r>
              <a:rPr lang="ja-JP" altLang="en-US" sz="3000" smtClean="0">
                <a:ea typeface="Yu Gothic" pitchFamily="34" charset="-128"/>
              </a:rPr>
              <a:t>”</a:t>
            </a:r>
            <a:endParaRPr lang="en-US" altLang="ja-JP" sz="3000" dirty="0" smtClean="0">
              <a:ea typeface="Yu Gothic" pitchFamily="34" charset="-128"/>
            </a:endParaRPr>
          </a:p>
        </p:txBody>
      </p:sp>
      <p:sp>
        <p:nvSpPr>
          <p:cNvPr id="11267" name="Title 1"/>
          <p:cNvSpPr>
            <a:spLocks noGrp="1" noChangeArrowheads="1"/>
          </p:cNvSpPr>
          <p:nvPr>
            <p:ph type="title"/>
          </p:nvPr>
        </p:nvSpPr>
        <p:spPr>
          <a:xfrm>
            <a:off x="457200" y="14287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800" dirty="0" smtClean="0"/>
              <a:t>Behaviors (Physical Symptoms)</a:t>
            </a:r>
            <a:endParaRPr lang="en-US" altLang="en-US" sz="4800" dirty="0" smtClean="0"/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685800" y="998806"/>
            <a:ext cx="7543800" cy="5173394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Angry outbursts </a:t>
            </a:r>
          </a:p>
          <a:p>
            <a:pPr eaLnBrk="1" hangingPunct="1"/>
            <a:r>
              <a:rPr lang="en-US" altLang="en-US" dirty="0" smtClean="0"/>
              <a:t>Aggression </a:t>
            </a:r>
          </a:p>
          <a:p>
            <a:pPr eaLnBrk="1" hangingPunct="1"/>
            <a:r>
              <a:rPr lang="en-US" altLang="en-US" dirty="0" smtClean="0"/>
              <a:t>Over-reactive </a:t>
            </a:r>
          </a:p>
          <a:p>
            <a:pPr eaLnBrk="1" hangingPunct="1"/>
            <a:r>
              <a:rPr lang="en-US" altLang="en-US" dirty="0" smtClean="0"/>
              <a:t>Moody swings </a:t>
            </a:r>
          </a:p>
          <a:p>
            <a:pPr eaLnBrk="1" hangingPunct="1"/>
            <a:r>
              <a:rPr lang="en-US" altLang="en-US" dirty="0" smtClean="0"/>
              <a:t>Bossy/controlling/demanding </a:t>
            </a:r>
          </a:p>
          <a:p>
            <a:pPr eaLnBrk="1" hangingPunct="1"/>
            <a:r>
              <a:rPr lang="en-US" altLang="en-US" dirty="0" smtClean="0"/>
              <a:t>Shutting down </a:t>
            </a:r>
          </a:p>
          <a:p>
            <a:pPr eaLnBrk="1" hangingPunct="1"/>
            <a:r>
              <a:rPr lang="en-US" altLang="en-US" dirty="0" smtClean="0"/>
              <a:t>Needy/clingy</a:t>
            </a:r>
          </a:p>
          <a:p>
            <a:pPr eaLnBrk="1" hangingPunct="1"/>
            <a:r>
              <a:rPr lang="en-US" altLang="en-US" dirty="0" smtClean="0"/>
              <a:t>Cannot calm down without help</a:t>
            </a:r>
          </a:p>
        </p:txBody>
      </p:sp>
      <p:sp>
        <p:nvSpPr>
          <p:cNvPr id="12291" name="Title 1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229600" cy="617806"/>
          </a:xfrm>
        </p:spPr>
        <p:txBody>
          <a:bodyPr/>
          <a:lstStyle/>
          <a:p>
            <a:pPr eaLnBrk="1" hangingPunct="1"/>
            <a:r>
              <a:rPr lang="en-US" altLang="en-US" sz="4900" dirty="0" smtClean="0"/>
              <a:t>Emotional Symptoms </a:t>
            </a:r>
            <a:endParaRPr lang="en-US" altLang="en-US" dirty="0" smtClean="0"/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 noChangeArrowheads="1"/>
          </p:cNvSpPr>
          <p:nvPr>
            <p:ph idx="1"/>
          </p:nvPr>
        </p:nvSpPr>
        <p:spPr>
          <a:xfrm>
            <a:off x="457200" y="928468"/>
            <a:ext cx="8229600" cy="5197695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Distracted</a:t>
            </a:r>
          </a:p>
          <a:p>
            <a:pPr eaLnBrk="1" hangingPunct="1"/>
            <a:r>
              <a:rPr lang="en-US" altLang="en-US" dirty="0" smtClean="0"/>
              <a:t>Can</a:t>
            </a:r>
            <a:r>
              <a:rPr lang="ja-JP" altLang="en-US" smtClean="0">
                <a:ea typeface="Yu Gothic" pitchFamily="34" charset="-128"/>
              </a:rPr>
              <a:t>’</a:t>
            </a:r>
            <a:r>
              <a:rPr lang="en-US" altLang="ja-JP" dirty="0" smtClean="0">
                <a:ea typeface="Yu Gothic" pitchFamily="34" charset="-128"/>
              </a:rPr>
              <a:t>t concentrate</a:t>
            </a:r>
          </a:p>
          <a:p>
            <a:pPr eaLnBrk="1" hangingPunct="1"/>
            <a:r>
              <a:rPr lang="en-US" altLang="en-US" dirty="0" smtClean="0"/>
              <a:t>Slow to respond to questions</a:t>
            </a:r>
          </a:p>
          <a:p>
            <a:pPr eaLnBrk="1" hangingPunct="1"/>
            <a:r>
              <a:rPr lang="en-US" altLang="en-US" dirty="0" smtClean="0"/>
              <a:t>Poor comprehension/retention</a:t>
            </a:r>
          </a:p>
          <a:p>
            <a:pPr eaLnBrk="1" hangingPunct="1"/>
            <a:r>
              <a:rPr lang="en-US" altLang="en-US" dirty="0" smtClean="0"/>
              <a:t>Trouble talking about feelings/thoughts or explaining self</a:t>
            </a:r>
          </a:p>
          <a:p>
            <a:pPr eaLnBrk="1" hangingPunct="1"/>
            <a:r>
              <a:rPr lang="en-US" altLang="en-US" dirty="0" smtClean="0"/>
              <a:t>Misunderstands others/misreads cues</a:t>
            </a:r>
          </a:p>
          <a:p>
            <a:pPr eaLnBrk="1" hangingPunct="1"/>
            <a:r>
              <a:rPr lang="ja-JP" altLang="en-US" smtClean="0">
                <a:ea typeface="Yu Gothic" pitchFamily="34" charset="-128"/>
              </a:rPr>
              <a:t>“</a:t>
            </a:r>
            <a:r>
              <a:rPr lang="en-US" altLang="ja-JP" dirty="0" smtClean="0">
                <a:ea typeface="Yu Gothic" pitchFamily="34" charset="-128"/>
              </a:rPr>
              <a:t>Zoning out</a:t>
            </a:r>
            <a:r>
              <a:rPr lang="ja-JP" altLang="en-US" smtClean="0">
                <a:ea typeface="Yu Gothic" pitchFamily="34" charset="-128"/>
              </a:rPr>
              <a:t>”</a:t>
            </a:r>
            <a:endParaRPr lang="en-US" altLang="en-US" dirty="0" smtClean="0"/>
          </a:p>
        </p:txBody>
      </p:sp>
      <p:sp>
        <p:nvSpPr>
          <p:cNvPr id="13315" name="Tit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5383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Thoughts (Cognitive Symptoms)</a:t>
            </a:r>
            <a:endParaRPr lang="en-US" altLang="en-US" dirty="0" smtClean="0"/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4"/>
          <p:cNvSpPr>
            <a:spLocks noGrp="1" noChangeArrowheads="1"/>
          </p:cNvSpPr>
          <p:nvPr>
            <p:ph type="title"/>
          </p:nvPr>
        </p:nvSpPr>
        <p:spPr>
          <a:xfrm>
            <a:off x="515389" y="330200"/>
            <a:ext cx="8247611" cy="1281113"/>
          </a:xfrm>
        </p:spPr>
        <p:txBody>
          <a:bodyPr/>
          <a:lstStyle/>
          <a:p>
            <a:pPr eaLnBrk="1" hangingPunct="1"/>
            <a:r>
              <a:rPr lang="en-US" altLang="en-US" sz="4000" dirty="0" smtClean="0"/>
              <a:t>Factors that influence how children experience trauma</a:t>
            </a:r>
          </a:p>
        </p:txBody>
      </p:sp>
      <p:sp>
        <p:nvSpPr>
          <p:cNvPr id="14339" name="Content Placeholder 5"/>
          <p:cNvSpPr>
            <a:spLocks noGrp="1" noChangeArrowheads="1"/>
          </p:cNvSpPr>
          <p:nvPr>
            <p:ph idx="1"/>
          </p:nvPr>
        </p:nvSpPr>
        <p:spPr>
          <a:xfrm>
            <a:off x="714895" y="1611313"/>
            <a:ext cx="8048105" cy="4300537"/>
          </a:xfrm>
        </p:spPr>
        <p:txBody>
          <a:bodyPr/>
          <a:lstStyle/>
          <a:p>
            <a:pPr eaLnBrk="1" hangingPunct="1"/>
            <a:r>
              <a:rPr lang="en-US" altLang="en-US" sz="3200" dirty="0" smtClean="0"/>
              <a:t>The number and severity of the traumatic episodes</a:t>
            </a:r>
          </a:p>
          <a:p>
            <a:pPr eaLnBrk="1" hangingPunct="1"/>
            <a:r>
              <a:rPr lang="en-US" altLang="en-US" sz="3200" dirty="0" smtClean="0"/>
              <a:t>Proximity to the event</a:t>
            </a:r>
          </a:p>
          <a:p>
            <a:pPr eaLnBrk="1" hangingPunct="1"/>
            <a:r>
              <a:rPr lang="en-US" altLang="en-US" sz="3200" dirty="0" smtClean="0"/>
              <a:t>The personal significance of the traumatic event for the child</a:t>
            </a:r>
          </a:p>
          <a:p>
            <a:pPr eaLnBrk="1" hangingPunct="1"/>
            <a:r>
              <a:rPr lang="en-US" altLang="en-US" sz="3200" dirty="0" smtClean="0"/>
              <a:t>The extent to which the child’s support system is disrupted after the trauma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457950" y="6356350"/>
            <a:ext cx="20574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BEE502FA-DA52-4FA7-8C57-A386C8CFCB6B}" type="slidenum">
              <a:rPr lang="en-US" altLang="en-US">
                <a:solidFill>
                  <a:srgbClr val="FFFFFF"/>
                </a:solidFill>
                <a:ea typeface="MS PGothic" pitchFamily="34" charset="-128"/>
              </a:rPr>
              <a:pPr/>
              <a:t>15</a:t>
            </a:fld>
            <a:endParaRPr lang="en-US" altLang="en-US">
              <a:solidFill>
                <a:srgbClr val="FFFFFF"/>
              </a:solidFill>
              <a:ea typeface="MS PGothic" pitchFamily="34" charset="-12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56140"/>
          </a:xfrm>
        </p:spPr>
        <p:txBody>
          <a:bodyPr/>
          <a:lstStyle/>
          <a:p>
            <a:pPr eaLnBrk="1" hangingPunct="1"/>
            <a:r>
              <a:rPr lang="en-US" altLang="en-US" sz="4000" dirty="0" smtClean="0"/>
              <a:t>Other Factors</a:t>
            </a:r>
          </a:p>
        </p:txBody>
      </p:sp>
      <p:sp>
        <p:nvSpPr>
          <p:cNvPr id="15363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698269" y="1030778"/>
            <a:ext cx="8034569" cy="4657235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Child’s age and developmental stage</a:t>
            </a:r>
          </a:p>
          <a:p>
            <a:pPr eaLnBrk="1" hangingPunct="1"/>
            <a:r>
              <a:rPr lang="en-US" altLang="en-US" dirty="0" smtClean="0"/>
              <a:t>Child’s perception of the danger faced</a:t>
            </a:r>
          </a:p>
          <a:p>
            <a:pPr eaLnBrk="1" hangingPunct="1"/>
            <a:r>
              <a:rPr lang="en-US" altLang="en-US" dirty="0" smtClean="0"/>
              <a:t>Child’s relationship to victim and/or perpetrator</a:t>
            </a:r>
          </a:p>
          <a:p>
            <a:pPr eaLnBrk="1" hangingPunct="1"/>
            <a:r>
              <a:rPr lang="en-US" altLang="en-US" dirty="0" smtClean="0"/>
              <a:t>Presence/availability of adults who can offer help and protection</a:t>
            </a:r>
          </a:p>
          <a:p>
            <a:pPr eaLnBrk="1" hangingPunct="1"/>
            <a:r>
              <a:rPr lang="en-US" altLang="en-US" dirty="0" smtClean="0"/>
              <a:t>Genetic predisposition</a:t>
            </a:r>
          </a:p>
          <a:p>
            <a:pPr eaLnBrk="1" hangingPunct="1"/>
            <a:r>
              <a:rPr lang="en-US" altLang="en-US" dirty="0" smtClean="0"/>
              <a:t>Previous history of trauma experiences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457950" y="6356350"/>
            <a:ext cx="20574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60F550F3-F0F0-4C78-858C-AFB1A4622484}" type="slidenum">
              <a:rPr lang="en-US" altLang="en-US">
                <a:solidFill>
                  <a:srgbClr val="FFFFFF"/>
                </a:solidFill>
                <a:ea typeface="MS PGothic" pitchFamily="34" charset="-128"/>
              </a:rPr>
              <a:pPr/>
              <a:t>16</a:t>
            </a:fld>
            <a:endParaRPr lang="en-US" altLang="en-US">
              <a:solidFill>
                <a:srgbClr val="FFFFFF"/>
              </a:solidFill>
              <a:ea typeface="MS PGothic" pitchFamily="34" charset="-128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76200"/>
            <a:ext cx="8915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Vicarious Trauma, Secondary </a:t>
            </a:r>
            <a:b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Traumatic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Stress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&amp; Compassion Fatigue</a:t>
            </a:r>
          </a:p>
        </p:txBody>
      </p:sp>
      <p:sp>
        <p:nvSpPr>
          <p:cNvPr id="36867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731520" y="1600200"/>
            <a:ext cx="7955280" cy="4198938"/>
          </a:xfrm>
        </p:spPr>
        <p:txBody>
          <a:bodyPr/>
          <a:lstStyle/>
          <a:p>
            <a:pPr eaLnBrk="1" hangingPunct="1"/>
            <a:r>
              <a:rPr lang="en-US" altLang="en-US" sz="3600" dirty="0" smtClean="0"/>
              <a:t>refers </a:t>
            </a:r>
            <a:r>
              <a:rPr lang="en-US" altLang="en-US" sz="3600" dirty="0" smtClean="0"/>
              <a:t>to the cumulative effect of working with survivors of traumatic life events, or perpetrators, as part of everyday work. People who engage empathically with victims or survivors are particularly </a:t>
            </a:r>
            <a:r>
              <a:rPr lang="en-US" altLang="en-US" sz="3600" dirty="0" smtClean="0"/>
              <a:t>vulnerable</a:t>
            </a:r>
          </a:p>
          <a:p>
            <a:pPr eaLnBrk="1" hangingPunct="1"/>
            <a:r>
              <a:rPr lang="en-US" altLang="en-US" sz="3600" dirty="0" smtClean="0"/>
              <a:t>burnout</a:t>
            </a:r>
            <a:endParaRPr lang="en-US" alt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 noChangeArrowheads="1"/>
          </p:cNvSpPr>
          <p:nvPr>
            <p:ph type="title"/>
          </p:nvPr>
        </p:nvSpPr>
        <p:spPr>
          <a:xfrm>
            <a:off x="731520" y="330200"/>
            <a:ext cx="7923530" cy="1281113"/>
          </a:xfrm>
        </p:spPr>
        <p:txBody>
          <a:bodyPr/>
          <a:lstStyle/>
          <a:p>
            <a:pPr eaLnBrk="1" hangingPunct="1"/>
            <a:r>
              <a:rPr lang="en-US" altLang="en-US" sz="4000" dirty="0" smtClean="0"/>
              <a:t>Secondary Traumatic </a:t>
            </a:r>
            <a:r>
              <a:rPr lang="en-US" altLang="en-US" sz="4000" dirty="0" smtClean="0"/>
              <a:t>Stress (STS)</a:t>
            </a:r>
            <a:endParaRPr lang="en-US" altLang="en-US" sz="4000" dirty="0" smtClean="0"/>
          </a:p>
        </p:txBody>
      </p:sp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1520" y="1600200"/>
            <a:ext cx="8183880" cy="4938713"/>
          </a:xfrm>
        </p:spPr>
        <p:txBody>
          <a:bodyPr rtlCol="0">
            <a:normAutofit/>
          </a:bodyPr>
          <a:lstStyle/>
          <a:p>
            <a:pPr marL="0" indent="0" defTabSz="914377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Distress that results when an individual hears about the firsthand trauma experiences of another</a:t>
            </a:r>
          </a:p>
          <a:p>
            <a:pPr marL="342891" indent="-342891" defTabSz="914377" eaLnBrk="1" fontAlgn="auto" hangingPunct="1">
              <a:spcAft>
                <a:spcPts val="0"/>
              </a:spcAft>
              <a:defRPr/>
            </a:pPr>
            <a:r>
              <a:rPr lang="en-US" sz="2600" dirty="0"/>
              <a:t>re-experiencing personal trauma or </a:t>
            </a:r>
          </a:p>
          <a:p>
            <a:pPr marL="342891" indent="-342891" defTabSz="914377" eaLnBrk="1" fontAlgn="auto" hangingPunct="1">
              <a:spcAft>
                <a:spcPts val="0"/>
              </a:spcAft>
              <a:defRPr/>
            </a:pPr>
            <a:r>
              <a:rPr lang="en-US" sz="2600" dirty="0"/>
              <a:t>changes in memory/perception; </a:t>
            </a:r>
          </a:p>
          <a:p>
            <a:pPr marL="342891" indent="-342891" defTabSz="914377" eaLnBrk="1" fontAlgn="auto" hangingPunct="1">
              <a:spcAft>
                <a:spcPts val="0"/>
              </a:spcAft>
              <a:defRPr/>
            </a:pPr>
            <a:r>
              <a:rPr lang="en-US" sz="2600" dirty="0"/>
              <a:t>depletion of personal resources;</a:t>
            </a:r>
          </a:p>
          <a:p>
            <a:pPr marL="342891" indent="-342891" defTabSz="914377" eaLnBrk="1" fontAlgn="auto" hangingPunct="1">
              <a:spcAft>
                <a:spcPts val="0"/>
              </a:spcAft>
              <a:defRPr/>
            </a:pPr>
            <a:r>
              <a:rPr lang="en-US" sz="2600" dirty="0"/>
              <a:t>disruption in perception of safety, trust, independence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3F4892A-3F24-403A-ADC3-6EE97D379003}" type="slidenum">
              <a:rPr lang="en-US" altLang="en-US">
                <a:solidFill>
                  <a:srgbClr val="FFFFFF"/>
                </a:solidFill>
                <a:ea typeface="MS PGothic" pitchFamily="34" charset="-128"/>
              </a:rPr>
              <a:pPr/>
              <a:t>18</a:t>
            </a:fld>
            <a:endParaRPr lang="en-US" altLang="en-US">
              <a:solidFill>
                <a:srgbClr val="FFFFFF"/>
              </a:solidFill>
              <a:ea typeface="MS PGothic" pitchFamily="34" charset="-128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39020"/>
          </a:xfrm>
        </p:spPr>
        <p:txBody>
          <a:bodyPr/>
          <a:lstStyle/>
          <a:p>
            <a:r>
              <a:rPr lang="en-US" altLang="en-US" dirty="0" smtClean="0"/>
              <a:t>Secondary Trauma</a:t>
            </a:r>
            <a:br>
              <a:rPr lang="en-US" altLang="en-US" dirty="0" smtClean="0"/>
            </a:br>
            <a:r>
              <a:rPr lang="en-US" altLang="en-US" sz="1800" dirty="0" smtClean="0"/>
              <a:t>(From Judge Michael Howard, Juvenile Judge in Ohio, 2009)</a:t>
            </a:r>
            <a:endParaRPr lang="en-US" altLang="en-US" dirty="0" smtClean="0"/>
          </a:p>
        </p:txBody>
      </p:sp>
      <p:sp>
        <p:nvSpPr>
          <p:cNvPr id="34819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232757" y="1213658"/>
            <a:ext cx="8695112" cy="4585480"/>
          </a:xfrm>
        </p:spPr>
        <p:txBody>
          <a:bodyPr/>
          <a:lstStyle/>
          <a:p>
            <a:r>
              <a:rPr lang="en-US" altLang="en-US" dirty="0" smtClean="0"/>
              <a:t>Secondary trauma occurs when child serving systems re-traumatize a child through policies and procedures</a:t>
            </a:r>
          </a:p>
          <a:p>
            <a:r>
              <a:rPr lang="en-US" altLang="en-US" dirty="0" smtClean="0"/>
              <a:t>Examples: multiple placements; handcuffing parents in front of their children; visitation; change of caseworkers; court situations; detention centers; institutional trauma; foster care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2766"/>
          </a:xfrm>
        </p:spPr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Goals of Training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047404"/>
            <a:ext cx="8524315" cy="4751734"/>
          </a:xfrm>
        </p:spPr>
        <p:txBody>
          <a:bodyPr/>
          <a:lstStyle/>
          <a:p>
            <a:r>
              <a:rPr lang="en-US" sz="2800" dirty="0" smtClean="0"/>
              <a:t>To discern optimal mental health from the symptoms associated with traumatic stress</a:t>
            </a:r>
          </a:p>
          <a:p>
            <a:r>
              <a:rPr lang="en-US" sz="2800" dirty="0" smtClean="0"/>
              <a:t>To understand how challenging behaviors in youth are symptomatic of trauma/complex trauma exposure </a:t>
            </a:r>
          </a:p>
          <a:p>
            <a:r>
              <a:rPr lang="en-US" sz="2800" dirty="0" smtClean="0"/>
              <a:t>To recognize the signs of secondary traumatic stress/vicarious trauma </a:t>
            </a:r>
          </a:p>
          <a:p>
            <a:r>
              <a:rPr lang="en-US" sz="2800" dirty="0" smtClean="0"/>
              <a:t>To highlight characteristics of trauma-informed systems to serve traumatized clients and foster staff wellness</a:t>
            </a:r>
          </a:p>
        </p:txBody>
      </p:sp>
      <p:sp>
        <p:nvSpPr>
          <p:cNvPr id="7" name="Rectangle 6"/>
          <p:cNvSpPr/>
          <p:nvPr/>
        </p:nvSpPr>
        <p:spPr>
          <a:xfrm>
            <a:off x="6257931" y="6174286"/>
            <a:ext cx="2754102" cy="68371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047491" y="5569015"/>
            <a:ext cx="1065907" cy="83416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gshpc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08975" y="6113090"/>
            <a:ext cx="2772540" cy="683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1657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534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Factors that Contribute to Risk</a:t>
            </a:r>
            <a:r>
              <a:rPr lang="en-US" dirty="0"/>
              <a:t>	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7772400" cy="39624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Repeated </a:t>
            </a:r>
            <a:r>
              <a:rPr lang="en-US" altLang="en-US" sz="2400" dirty="0" smtClean="0"/>
              <a:t>exposure to trauma stories</a:t>
            </a:r>
          </a:p>
          <a:p>
            <a:pPr eaLnBrk="1" hangingPunct="1"/>
            <a:endParaRPr lang="en-US" altLang="en-US" sz="800" dirty="0" smtClean="0"/>
          </a:p>
          <a:p>
            <a:pPr eaLnBrk="1" hangingPunct="1"/>
            <a:r>
              <a:rPr lang="en-US" altLang="en-US" sz="2400" dirty="0" smtClean="0"/>
              <a:t>Empathic engagement with clients who may also be difficult to engage</a:t>
            </a:r>
          </a:p>
          <a:p>
            <a:pPr eaLnBrk="1" hangingPunct="1"/>
            <a:endParaRPr lang="en-US" altLang="en-US" sz="800" dirty="0" smtClean="0"/>
          </a:p>
          <a:p>
            <a:pPr eaLnBrk="1" hangingPunct="1"/>
            <a:r>
              <a:rPr lang="en-US" altLang="en-US" sz="2400" dirty="0" smtClean="0"/>
              <a:t>Measuring self-worth by how much you help others</a:t>
            </a:r>
          </a:p>
          <a:p>
            <a:pPr eaLnBrk="1" hangingPunct="1"/>
            <a:r>
              <a:rPr lang="en-US" altLang="en-US" sz="2400" dirty="0" smtClean="0"/>
              <a:t>Unrealistic expectations of yourself and others </a:t>
            </a:r>
          </a:p>
          <a:p>
            <a:pPr eaLnBrk="1" hangingPunct="1"/>
            <a:endParaRPr lang="en-US" altLang="en-US" sz="800" dirty="0" smtClean="0"/>
          </a:p>
          <a:p>
            <a:pPr eaLnBrk="1" hangingPunct="1"/>
            <a:r>
              <a:rPr lang="en-US" altLang="en-US" sz="2400" dirty="0" smtClean="0"/>
              <a:t>Dealing with large bureaucracies</a:t>
            </a:r>
          </a:p>
          <a:p>
            <a:pPr eaLnBrk="1" hangingPunct="1"/>
            <a:endParaRPr lang="en-US" altLang="en-US" sz="800" dirty="0" smtClean="0"/>
          </a:p>
          <a:p>
            <a:pPr eaLnBrk="1" hangingPunct="1"/>
            <a:r>
              <a:rPr lang="en-US" altLang="en-US" sz="2400" dirty="0" smtClean="0"/>
              <a:t>Often there are no easy solutions or quick fixes</a:t>
            </a:r>
          </a:p>
        </p:txBody>
      </p:sp>
      <p:sp>
        <p:nvSpPr>
          <p:cNvPr id="37892" name="Text Box 6"/>
          <p:cNvSpPr txBox="1">
            <a:spLocks noChangeArrowheads="1"/>
          </p:cNvSpPr>
          <p:nvPr/>
        </p:nvSpPr>
        <p:spPr bwMode="auto">
          <a:xfrm>
            <a:off x="5867400" y="6019800"/>
            <a:ext cx="152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altLang="en-US" sz="900">
              <a:latin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" y="-9525"/>
            <a:ext cx="8991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Additional Risk Factors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33475"/>
            <a:ext cx="8229600" cy="4665663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A history of trauma and stressful life events that have not been addressed therapeutically</a:t>
            </a:r>
          </a:p>
          <a:p>
            <a:pPr eaLnBrk="1" hangingPunct="1"/>
            <a:endParaRPr lang="en-US" altLang="en-US" sz="800" i="1" dirty="0" smtClean="0"/>
          </a:p>
          <a:p>
            <a:pPr eaLnBrk="1" hangingPunct="1"/>
            <a:r>
              <a:rPr lang="en-US" altLang="en-US" sz="2400" dirty="0" smtClean="0"/>
              <a:t>Repeated exposure to the cruelty of other people.</a:t>
            </a:r>
          </a:p>
          <a:p>
            <a:pPr eaLnBrk="1" hangingPunct="1"/>
            <a:endParaRPr lang="en-US" altLang="en-US" sz="800" dirty="0" smtClean="0"/>
          </a:p>
          <a:p>
            <a:pPr eaLnBrk="1" hangingPunct="1"/>
            <a:r>
              <a:rPr lang="en-US" altLang="en-US" sz="2400" dirty="0" smtClean="0"/>
              <a:t>Increased awareness of the frequency of trauma and the harm of abuse and neglect. </a:t>
            </a:r>
          </a:p>
          <a:p>
            <a:pPr eaLnBrk="1" hangingPunct="1"/>
            <a:endParaRPr lang="en-US" altLang="en-US" sz="800" dirty="0" smtClean="0"/>
          </a:p>
          <a:p>
            <a:pPr eaLnBrk="1" hangingPunct="1"/>
            <a:r>
              <a:rPr lang="en-US" altLang="en-US" sz="2400" dirty="0" smtClean="0"/>
              <a:t>Inability to say “no.”</a:t>
            </a:r>
          </a:p>
          <a:p>
            <a:pPr eaLnBrk="1" hangingPunct="1"/>
            <a:endParaRPr lang="en-US" altLang="en-US" sz="800" dirty="0" smtClean="0"/>
          </a:p>
          <a:p>
            <a:pPr eaLnBrk="1" hangingPunct="1"/>
            <a:r>
              <a:rPr lang="en-US" altLang="en-US" sz="2400" dirty="0" smtClean="0"/>
              <a:t>Juggling work with home and family responsibilities – Little “self care”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z="2400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What is a Trauma-Informed Child and Family Service System?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5920"/>
            <a:ext cx="8229600" cy="4153218"/>
          </a:xfrm>
        </p:spPr>
        <p:txBody>
          <a:bodyPr/>
          <a:lstStyle/>
          <a:p>
            <a:r>
              <a:rPr lang="en-US" sz="2800" dirty="0" smtClean="0"/>
              <a:t>Systems that seek to resist re-</a:t>
            </a:r>
            <a:r>
              <a:rPr lang="en-US" sz="2800" dirty="0" err="1" smtClean="0"/>
              <a:t>traumatization</a:t>
            </a:r>
            <a:r>
              <a:rPr lang="en-US" sz="2800" dirty="0" smtClean="0"/>
              <a:t> of clients and staff</a:t>
            </a:r>
          </a:p>
          <a:p>
            <a:r>
              <a:rPr lang="en-US" sz="2800" dirty="0" smtClean="0"/>
              <a:t>Programs and agencies strive to infuse and sustain trauma awareness, knowledge and skills into organizational cultures, practices and policies</a:t>
            </a:r>
          </a:p>
          <a:p>
            <a:r>
              <a:rPr lang="en-US" sz="2800" dirty="0" smtClean="0"/>
              <a:t>Are mindful of “best practices” to maximize physical and emotional safety, facilitate recovery, and support ability to thrive</a:t>
            </a:r>
            <a:endParaRPr lang="en-US" sz="1600" dirty="0"/>
          </a:p>
          <a:p>
            <a:pPr lvl="6"/>
            <a:r>
              <a:rPr lang="en-US" sz="1600" dirty="0" smtClean="0">
                <a:solidFill>
                  <a:schemeClr val="bg1"/>
                </a:solidFill>
              </a:rPr>
              <a:t>(National Child Traumatic Stress Network, 2014)</a:t>
            </a:r>
            <a:endParaRPr lang="en-US" sz="1600" dirty="0" smtClean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57931" y="6174286"/>
            <a:ext cx="2754102" cy="68371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047491" y="5569015"/>
            <a:ext cx="1065907" cy="83416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gshpc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08975" y="6113090"/>
            <a:ext cx="2772540" cy="683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1986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6387"/>
          </a:xfrm>
        </p:spPr>
        <p:txBody>
          <a:bodyPr/>
          <a:lstStyle/>
          <a:p>
            <a:r>
              <a:rPr lang="en-US" dirty="0" smtClean="0"/>
              <a:t>Trauma-Informed Systems…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757" y="931025"/>
            <a:ext cx="8748758" cy="4868113"/>
          </a:xfrm>
        </p:spPr>
        <p:txBody>
          <a:bodyPr/>
          <a:lstStyle/>
          <a:p>
            <a:r>
              <a:rPr lang="en-US" sz="2800" dirty="0" smtClean="0"/>
              <a:t>Regularly screen for trauma exposure &amp; symptoms</a:t>
            </a:r>
          </a:p>
          <a:p>
            <a:r>
              <a:rPr lang="en-US" sz="2800" dirty="0" smtClean="0"/>
              <a:t>Use evidence-based, culturally sensitive assessment/treatment for traumatic stress</a:t>
            </a:r>
          </a:p>
          <a:p>
            <a:r>
              <a:rPr lang="en-US" sz="2800" dirty="0" smtClean="0"/>
              <a:t>Have resources on trauma exposure, impact, and </a:t>
            </a:r>
            <a:r>
              <a:rPr lang="en-US" sz="2800" dirty="0" err="1" smtClean="0"/>
              <a:t>tx</a:t>
            </a:r>
            <a:endParaRPr lang="en-US" sz="2800" dirty="0" smtClean="0"/>
          </a:p>
          <a:p>
            <a:r>
              <a:rPr lang="en-US" sz="2800" dirty="0" smtClean="0"/>
              <a:t>Work to foster resilience and protective factors impacted</a:t>
            </a:r>
          </a:p>
          <a:p>
            <a:r>
              <a:rPr lang="en-US" sz="2800" dirty="0" smtClean="0"/>
              <a:t>Consider parent/caregiver trauma and its impact on family system</a:t>
            </a:r>
          </a:p>
          <a:p>
            <a:r>
              <a:rPr lang="en-US" sz="2800" dirty="0" smtClean="0"/>
              <a:t>Emphasized continuity of care and collaboration </a:t>
            </a:r>
          </a:p>
          <a:p>
            <a:r>
              <a:rPr lang="en-US" sz="2800" dirty="0" smtClean="0"/>
              <a:t>Supports staff, addresses STS, promotes staff wellness</a:t>
            </a:r>
          </a:p>
          <a:p>
            <a:pPr lvl="7"/>
            <a:r>
              <a:rPr lang="en-US" sz="1600" dirty="0" smtClean="0">
                <a:solidFill>
                  <a:schemeClr val="bg1"/>
                </a:solidFill>
              </a:rPr>
              <a:t>(National Child Traumatic Stress Network, 2017)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57931" y="6174286"/>
            <a:ext cx="2754102" cy="68371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047491" y="5569015"/>
            <a:ext cx="1065907" cy="83416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gshpc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08975" y="6113090"/>
            <a:ext cx="2772540" cy="683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1986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828800"/>
          </a:xfrm>
        </p:spPr>
        <p:txBody>
          <a:bodyPr/>
          <a:lstStyle/>
          <a:p>
            <a:r>
              <a:rPr lang="en-US" sz="4400" b="0" dirty="0" smtClean="0"/>
              <a:t>Support and Self-Care</a:t>
            </a:r>
            <a:endParaRPr lang="en-US" sz="4400" b="0" dirty="0"/>
          </a:p>
        </p:txBody>
      </p:sp>
      <p:pic>
        <p:nvPicPr>
          <p:cNvPr id="1026" name="Picture 2" descr="Image result for teacher support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17669" y="1990724"/>
            <a:ext cx="2857500" cy="27241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13658"/>
            <a:ext cx="8229600" cy="458548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Don’t go at it alone </a:t>
            </a:r>
          </a:p>
          <a:p>
            <a:endParaRPr lang="en-US" sz="2400" dirty="0"/>
          </a:p>
          <a:p>
            <a:r>
              <a:rPr lang="en-US" sz="2400" dirty="0" smtClean="0"/>
              <a:t>Be honest with yourself about how you feel about the child</a:t>
            </a:r>
            <a:endParaRPr lang="en-US" sz="2400" b="1" dirty="0">
              <a:solidFill>
                <a:srgbClr val="FF0000"/>
              </a:solidFill>
            </a:endParaRPr>
          </a:p>
          <a:p>
            <a:endParaRPr lang="en-US" sz="2400" dirty="0"/>
          </a:p>
          <a:p>
            <a:r>
              <a:rPr lang="en-US" sz="2400" dirty="0" smtClean="0"/>
              <a:t>Ask for help or support if you personally struggle with a student or are personally triggered by certain behaviors</a:t>
            </a:r>
          </a:p>
          <a:p>
            <a:endParaRPr lang="en-US" sz="2400" dirty="0"/>
          </a:p>
          <a:p>
            <a:r>
              <a:rPr lang="en-US" sz="2400" dirty="0" smtClean="0"/>
              <a:t>If you are experiencing a life stressor or acute period of stress be pro-active in asking for help</a:t>
            </a:r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020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FFC000"/>
                </a:solidFill>
              </a:rPr>
              <a:t>Self-Awareness 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517132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Prioritize Self-Care 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417638"/>
            <a:ext cx="8503920" cy="483076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Compassion fatigue can be an occupational hazard- don’t be afraid to seek professional help if you find yourself feeling overwhelmed by </a:t>
            </a:r>
            <a:r>
              <a:rPr lang="en-US" sz="2400" dirty="0" smtClean="0"/>
              <a:t>others’ trauma(s)</a:t>
            </a:r>
            <a:endParaRPr lang="en-US" sz="2400" dirty="0" smtClean="0"/>
          </a:p>
          <a:p>
            <a:r>
              <a:rPr lang="en-US" sz="2400" dirty="0" smtClean="0"/>
              <a:t>Make time for the people and things you love outside of </a:t>
            </a:r>
            <a:r>
              <a:rPr lang="en-US" sz="2400" dirty="0" smtClean="0"/>
              <a:t>school or work; leave work at work!</a:t>
            </a:r>
            <a:endParaRPr lang="en-US" sz="2400" dirty="0" smtClean="0"/>
          </a:p>
          <a:p>
            <a:r>
              <a:rPr lang="en-US" sz="2400" dirty="0" smtClean="0"/>
              <a:t> </a:t>
            </a:r>
            <a:r>
              <a:rPr lang="en-US" sz="2400" dirty="0" smtClean="0"/>
              <a:t>A healthy diet, adequate sleep, and exercise have a profound impact on mental health and well-being </a:t>
            </a:r>
          </a:p>
          <a:p>
            <a:r>
              <a:rPr lang="en-US" sz="2400" dirty="0" smtClean="0"/>
              <a:t>Make </a:t>
            </a:r>
            <a:r>
              <a:rPr lang="en-US" sz="2400" dirty="0" smtClean="0"/>
              <a:t>time for mindfulness- meditation, breathing exercises,  adult coloring, yoga have been proven to lower stress levels </a:t>
            </a:r>
            <a:endParaRPr lang="en-US" sz="2400" dirty="0" smtClean="0"/>
          </a:p>
          <a:p>
            <a:r>
              <a:rPr lang="en-US" sz="2400" dirty="0" smtClean="0"/>
              <a:t>Know your limits and when to say “No”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42583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14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Ingredients </a:t>
            </a:r>
            <a:r>
              <a:rPr lang="en-US" dirty="0" smtClean="0">
                <a:solidFill>
                  <a:srgbClr val="FFC000"/>
                </a:solidFill>
              </a:rPr>
              <a:t>for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smtClean="0">
                <a:solidFill>
                  <a:srgbClr val="FFC000"/>
                </a:solidFill>
              </a:rPr>
              <a:t>Optimal </a:t>
            </a:r>
            <a:r>
              <a:rPr lang="en-US" dirty="0" smtClean="0">
                <a:solidFill>
                  <a:srgbClr val="FFC000"/>
                </a:solidFill>
              </a:rPr>
              <a:t>Social/Emotional Functioning 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en-US" sz="2800" dirty="0" smtClean="0"/>
              <a:t>Having </a:t>
            </a:r>
            <a:r>
              <a:rPr lang="en-US" altLang="en-US" sz="2800" dirty="0"/>
              <a:t>encouraging teachers and </a:t>
            </a:r>
            <a:r>
              <a:rPr lang="en-US" altLang="en-US" sz="2800" dirty="0" smtClean="0"/>
              <a:t>caregivers</a:t>
            </a:r>
            <a:endParaRPr lang="en-US" altLang="en-US" sz="2800" dirty="0"/>
          </a:p>
          <a:p>
            <a:r>
              <a:rPr lang="en-US" altLang="en-US" sz="2800" dirty="0"/>
              <a:t>Appropriate guidance and </a:t>
            </a:r>
            <a:r>
              <a:rPr lang="en-US" altLang="en-US" sz="2800" dirty="0" smtClean="0"/>
              <a:t>discipline</a:t>
            </a:r>
          </a:p>
          <a:p>
            <a:r>
              <a:rPr lang="en-US" altLang="en-US" sz="2800" dirty="0" smtClean="0"/>
              <a:t>Developmental sensitivity</a:t>
            </a:r>
          </a:p>
          <a:p>
            <a:r>
              <a:rPr lang="en-US" altLang="en-US" sz="2800" dirty="0" smtClean="0"/>
              <a:t>Unconditional </a:t>
            </a:r>
            <a:r>
              <a:rPr lang="en-US" altLang="en-US" sz="2800" dirty="0"/>
              <a:t>love from families</a:t>
            </a:r>
          </a:p>
          <a:p>
            <a:r>
              <a:rPr lang="en-US" altLang="en-US" sz="2800" dirty="0"/>
              <a:t>Self-confidence and adequate self-esteem</a:t>
            </a:r>
          </a:p>
          <a:p>
            <a:r>
              <a:rPr lang="en-US" altLang="en-US" sz="2800" dirty="0"/>
              <a:t>Opportunity to play with other children</a:t>
            </a:r>
          </a:p>
          <a:p>
            <a:r>
              <a:rPr lang="en-US" altLang="en-US" sz="2800" dirty="0" smtClean="0"/>
              <a:t>Safe </a:t>
            </a:r>
            <a:r>
              <a:rPr lang="en-US" altLang="en-US" sz="2800" dirty="0"/>
              <a:t>and secure environment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2067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1288"/>
          </a:xfrm>
        </p:spPr>
        <p:txBody>
          <a:bodyPr/>
          <a:lstStyle/>
          <a:p>
            <a:r>
              <a:rPr lang="en-US" sz="3200" dirty="0" smtClean="0">
                <a:solidFill>
                  <a:srgbClr val="FFC000"/>
                </a:solidFill>
              </a:rPr>
              <a:t>Basic Assumptions: Challenging Behavior 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57200" y="815926"/>
            <a:ext cx="8229600" cy="5453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5000"/>
              </a:spcBef>
              <a:buFontTx/>
              <a:buChar char="•"/>
              <a:defRPr/>
            </a:pPr>
            <a:r>
              <a:rPr lang="en-US" sz="2400" dirty="0" smtClean="0">
                <a:solidFill>
                  <a:schemeClr val="bg1"/>
                </a:solidFill>
                <a:cs typeface="Times New Roman" charset="0"/>
              </a:rPr>
              <a:t>Children show distress through challenging behavior</a:t>
            </a:r>
          </a:p>
          <a:p>
            <a:pPr marL="800100" lvl="1" indent="-342900">
              <a:lnSpc>
                <a:spcPct val="90000"/>
              </a:lnSpc>
              <a:spcBef>
                <a:spcPct val="5000"/>
              </a:spcBef>
              <a:buFontTx/>
              <a:buChar char="•"/>
              <a:defRPr/>
            </a:pPr>
            <a:endParaRPr lang="en-US" sz="2000" dirty="0" smtClean="0">
              <a:solidFill>
                <a:schemeClr val="bg1"/>
              </a:solidFill>
              <a:cs typeface="Times New Roman" charset="0"/>
            </a:endParaRPr>
          </a:p>
          <a:p>
            <a:pPr marL="800100" lvl="1" indent="-342900">
              <a:lnSpc>
                <a:spcPct val="90000"/>
              </a:lnSpc>
              <a:spcBef>
                <a:spcPct val="5000"/>
              </a:spcBef>
              <a:buFontTx/>
              <a:buChar char="•"/>
              <a:defRPr/>
            </a:pPr>
            <a:r>
              <a:rPr lang="en-US" sz="2000" dirty="0" smtClean="0">
                <a:solidFill>
                  <a:schemeClr val="bg1"/>
                </a:solidFill>
                <a:cs typeface="Times New Roman" charset="0"/>
              </a:rPr>
              <a:t>Challenging behavior usually has a message- “I am bored, I am sad, you hurt my feelings, I need some attention</a:t>
            </a:r>
            <a:r>
              <a:rPr lang="en-US" sz="2000" dirty="0" smtClean="0">
                <a:solidFill>
                  <a:schemeClr val="bg1"/>
                </a:solidFill>
                <a:cs typeface="Times New Roman" charset="0"/>
              </a:rPr>
              <a:t>”.</a:t>
            </a:r>
          </a:p>
          <a:p>
            <a:pPr marL="800100" lvl="1" indent="-342900">
              <a:lnSpc>
                <a:spcPct val="90000"/>
              </a:lnSpc>
              <a:spcBef>
                <a:spcPct val="5000"/>
              </a:spcBef>
              <a:defRPr/>
            </a:pPr>
            <a:endParaRPr lang="en-US" sz="2000" dirty="0" smtClean="0">
              <a:solidFill>
                <a:schemeClr val="bg1"/>
              </a:solidFill>
              <a:cs typeface="Times New Roman" charset="0"/>
            </a:endParaRPr>
          </a:p>
          <a:p>
            <a:pPr marL="800100" lvl="1" indent="-342900">
              <a:lnSpc>
                <a:spcPct val="90000"/>
              </a:lnSpc>
              <a:spcBef>
                <a:spcPct val="5000"/>
              </a:spcBef>
              <a:buFontTx/>
              <a:buChar char="•"/>
              <a:defRPr/>
            </a:pPr>
            <a:r>
              <a:rPr lang="en-US" sz="2000" dirty="0" smtClean="0">
                <a:solidFill>
                  <a:schemeClr val="bg1"/>
                </a:solidFill>
                <a:cs typeface="Times New Roman" charset="0"/>
              </a:rPr>
              <a:t>Children often use challenging behavior when they don’t have the social or communication skills they need to engage in more appropriate interactions.</a:t>
            </a:r>
          </a:p>
          <a:p>
            <a:pPr marL="800100" lvl="1" indent="-342900">
              <a:lnSpc>
                <a:spcPct val="90000"/>
              </a:lnSpc>
              <a:spcBef>
                <a:spcPct val="5000"/>
              </a:spcBef>
              <a:defRPr/>
            </a:pPr>
            <a:endParaRPr lang="en-US" sz="2000" dirty="0" smtClean="0">
              <a:solidFill>
                <a:schemeClr val="bg1"/>
              </a:solidFill>
              <a:cs typeface="Times New Roman" charset="0"/>
            </a:endParaRPr>
          </a:p>
          <a:p>
            <a:pPr marL="342900" indent="-342900">
              <a:lnSpc>
                <a:spcPct val="90000"/>
              </a:lnSpc>
              <a:spcBef>
                <a:spcPct val="5000"/>
              </a:spcBef>
              <a:buFontTx/>
              <a:buChar char="•"/>
              <a:defRPr/>
            </a:pPr>
            <a:r>
              <a:rPr lang="en-US" sz="2400" dirty="0" smtClean="0">
                <a:solidFill>
                  <a:schemeClr val="bg1"/>
                </a:solidFill>
                <a:cs typeface="Times New Roman" charset="0"/>
              </a:rPr>
              <a:t>Behavior that persists over time serves a function for the child (challenge for us is figuring out what).</a:t>
            </a:r>
          </a:p>
          <a:p>
            <a:pPr marL="800100" lvl="1" indent="-342900">
              <a:lnSpc>
                <a:spcPct val="90000"/>
              </a:lnSpc>
              <a:spcBef>
                <a:spcPct val="5000"/>
              </a:spcBef>
              <a:buFontTx/>
              <a:buChar char="•"/>
              <a:defRPr/>
            </a:pPr>
            <a:endParaRPr lang="en-US" sz="2000" dirty="0" smtClean="0">
              <a:solidFill>
                <a:schemeClr val="bg1"/>
              </a:solidFill>
              <a:cs typeface="Times New Roman" charset="0"/>
            </a:endParaRPr>
          </a:p>
          <a:p>
            <a:pPr marL="800100" lvl="1" indent="-342900">
              <a:lnSpc>
                <a:spcPct val="90000"/>
              </a:lnSpc>
              <a:spcBef>
                <a:spcPct val="5000"/>
              </a:spcBef>
              <a:buFontTx/>
              <a:buChar char="•"/>
              <a:defRPr/>
            </a:pPr>
            <a:r>
              <a:rPr lang="en-US" sz="2000" dirty="0" smtClean="0">
                <a:solidFill>
                  <a:schemeClr val="bg1"/>
                </a:solidFill>
                <a:cs typeface="Times New Roman" charset="0"/>
              </a:rPr>
              <a:t>The primary purpose of behavior is to be understood, not punished</a:t>
            </a:r>
            <a:r>
              <a:rPr lang="en-US" sz="2000" dirty="0" smtClean="0">
                <a:solidFill>
                  <a:schemeClr val="bg1"/>
                </a:solidFill>
                <a:cs typeface="Times New Roman" charset="0"/>
              </a:rPr>
              <a:t>.</a:t>
            </a:r>
          </a:p>
          <a:p>
            <a:pPr marL="800100" lvl="1" indent="-342900">
              <a:lnSpc>
                <a:spcPct val="90000"/>
              </a:lnSpc>
              <a:spcBef>
                <a:spcPct val="5000"/>
              </a:spcBef>
              <a:defRPr/>
            </a:pPr>
            <a:endParaRPr lang="en-US" sz="2000" dirty="0" smtClean="0">
              <a:solidFill>
                <a:schemeClr val="bg1"/>
              </a:solidFill>
              <a:cs typeface="Times New Roman" charset="0"/>
            </a:endParaRPr>
          </a:p>
          <a:p>
            <a:pPr marL="800100" lvl="1" indent="-342900">
              <a:lnSpc>
                <a:spcPct val="90000"/>
              </a:lnSpc>
              <a:spcBef>
                <a:spcPct val="5000"/>
              </a:spcBef>
              <a:buFontTx/>
              <a:buChar char="•"/>
              <a:defRPr/>
            </a:pPr>
            <a:r>
              <a:rPr lang="en-US" sz="2000" dirty="0" smtClean="0">
                <a:solidFill>
                  <a:schemeClr val="bg1"/>
                </a:solidFill>
                <a:cs typeface="Times New Roman" charset="0"/>
              </a:rPr>
              <a:t>We need to focus on teaching children what to do in place of the challenging behavior.</a:t>
            </a:r>
          </a:p>
          <a:p>
            <a:pPr lvl="8">
              <a:lnSpc>
                <a:spcPct val="90000"/>
              </a:lnSpc>
              <a:spcBef>
                <a:spcPct val="5000"/>
              </a:spcBef>
              <a:defRPr/>
            </a:pPr>
            <a:r>
              <a:rPr lang="en-US" sz="1400" b="1" dirty="0" smtClean="0">
                <a:solidFill>
                  <a:srgbClr val="050607"/>
                </a:solidFill>
                <a:cs typeface="Times New Roman" charset="0"/>
              </a:rPr>
              <a:t> </a:t>
            </a:r>
            <a:r>
              <a:rPr lang="en-US" sz="1400" dirty="0" smtClean="0">
                <a:solidFill>
                  <a:schemeClr val="bg1"/>
                </a:solidFill>
                <a:cs typeface="Times New Roman" charset="0"/>
              </a:rPr>
              <a:t>http://csefel.vanderbilt.edu</a:t>
            </a:r>
          </a:p>
          <a:p>
            <a:pPr lvl="8">
              <a:lnSpc>
                <a:spcPct val="90000"/>
              </a:lnSpc>
              <a:spcBef>
                <a:spcPct val="5000"/>
              </a:spcBef>
              <a:defRPr/>
            </a:pPr>
            <a:endParaRPr lang="en-US" sz="1400" dirty="0">
              <a:solidFill>
                <a:schemeClr val="bg1"/>
              </a:solidFill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132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7048"/>
          </a:xfrm>
        </p:spPr>
        <p:txBody>
          <a:bodyPr/>
          <a:lstStyle/>
          <a:p>
            <a:r>
              <a:rPr lang="en-US" sz="3600" dirty="0" smtClean="0">
                <a:solidFill>
                  <a:srgbClr val="FFC000"/>
                </a:solidFill>
              </a:rPr>
              <a:t>Building Relationships is Key! </a:t>
            </a:r>
            <a:endParaRPr lang="en-US" sz="3600" dirty="0">
              <a:solidFill>
                <a:srgbClr val="FFC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1181686"/>
            <a:ext cx="8534400" cy="4313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en-US" altLang="en-US" sz="2400" dirty="0" smtClean="0">
                <a:solidFill>
                  <a:srgbClr val="C00000"/>
                </a:solidFill>
              </a:rPr>
              <a:t> 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Char char="•"/>
            </a:pPr>
            <a:r>
              <a:rPr lang="en-US" altLang="en-US" sz="2400" dirty="0" smtClean="0">
                <a:solidFill>
                  <a:schemeClr val="bg1"/>
                </a:solidFill>
              </a:rPr>
              <a:t> </a:t>
            </a:r>
            <a:r>
              <a:rPr lang="en-US" altLang="en-US" sz="2400" dirty="0" smtClean="0">
                <a:solidFill>
                  <a:schemeClr val="bg1"/>
                </a:solidFill>
              </a:rPr>
              <a:t>C</a:t>
            </a:r>
            <a:r>
              <a:rPr lang="en-US" altLang="en-US" sz="2400" dirty="0" smtClean="0">
                <a:solidFill>
                  <a:schemeClr val="bg1"/>
                </a:solidFill>
              </a:rPr>
              <a:t>hildren learn and develop in the context of relationships     </a:t>
            </a:r>
          </a:p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en-US" altLang="en-US" sz="2400" dirty="0" smtClean="0">
                <a:solidFill>
                  <a:schemeClr val="bg1"/>
                </a:solidFill>
              </a:rPr>
              <a:t>   that are responsive, consistent, and nurturing.</a:t>
            </a:r>
          </a:p>
          <a:p>
            <a:pPr>
              <a:lnSpc>
                <a:spcPct val="90000"/>
              </a:lnSpc>
              <a:spcBef>
                <a:spcPct val="5000"/>
              </a:spcBef>
            </a:pPr>
            <a:endParaRPr lang="en-US" altLang="en-US" sz="2400" dirty="0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Char char="•"/>
            </a:pPr>
            <a:r>
              <a:rPr lang="en-US" altLang="en-US" sz="2400" dirty="0" smtClean="0">
                <a:solidFill>
                  <a:schemeClr val="bg1"/>
                </a:solidFill>
              </a:rPr>
              <a:t> Relationships that we build with children:</a:t>
            </a:r>
          </a:p>
          <a:p>
            <a:pPr lvl="1">
              <a:lnSpc>
                <a:spcPct val="90000"/>
              </a:lnSpc>
              <a:spcBef>
                <a:spcPct val="5000"/>
              </a:spcBef>
              <a:buFontTx/>
              <a:buChar char="•"/>
            </a:pPr>
            <a:r>
              <a:rPr lang="en-US" altLang="en-US" sz="2200" dirty="0" smtClean="0">
                <a:solidFill>
                  <a:schemeClr val="bg1"/>
                </a:solidFill>
              </a:rPr>
              <a:t> are the foundation of everything we do </a:t>
            </a:r>
          </a:p>
          <a:p>
            <a:pPr lvl="1">
              <a:lnSpc>
                <a:spcPct val="90000"/>
              </a:lnSpc>
              <a:spcBef>
                <a:spcPct val="5000"/>
              </a:spcBef>
              <a:buFontTx/>
              <a:buChar char="•"/>
            </a:pPr>
            <a:r>
              <a:rPr lang="en-US" altLang="en-US" sz="2200" dirty="0">
                <a:solidFill>
                  <a:schemeClr val="bg1"/>
                </a:solidFill>
              </a:rPr>
              <a:t> </a:t>
            </a:r>
            <a:r>
              <a:rPr lang="en-US" altLang="en-US" sz="2200" dirty="0" smtClean="0">
                <a:solidFill>
                  <a:schemeClr val="bg1"/>
                </a:solidFill>
              </a:rPr>
              <a:t>are most important with challenging behaviors </a:t>
            </a:r>
          </a:p>
          <a:p>
            <a:pPr lvl="1">
              <a:lnSpc>
                <a:spcPct val="90000"/>
              </a:lnSpc>
              <a:spcBef>
                <a:spcPct val="5000"/>
              </a:spcBef>
              <a:buFontTx/>
              <a:buChar char="•"/>
            </a:pPr>
            <a:r>
              <a:rPr lang="en-US" altLang="en-US" sz="2200" dirty="0" smtClean="0">
                <a:solidFill>
                  <a:schemeClr val="bg1"/>
                </a:solidFill>
              </a:rPr>
              <a:t> build empathy and mutual respect</a:t>
            </a:r>
          </a:p>
          <a:p>
            <a:pPr lvl="1">
              <a:lnSpc>
                <a:spcPct val="90000"/>
              </a:lnSpc>
              <a:spcBef>
                <a:spcPct val="5000"/>
              </a:spcBef>
              <a:buFontTx/>
              <a:buChar char="•"/>
            </a:pPr>
            <a:r>
              <a:rPr lang="en-US" altLang="en-US" sz="2200" dirty="0" smtClean="0">
                <a:solidFill>
                  <a:schemeClr val="bg1"/>
                </a:solidFill>
              </a:rPr>
              <a:t> should be fostered early on rather than waiting until there is    a problem. </a:t>
            </a:r>
          </a:p>
          <a:p>
            <a:pPr lvl="1">
              <a:lnSpc>
                <a:spcPct val="90000"/>
              </a:lnSpc>
              <a:spcBef>
                <a:spcPct val="5000"/>
              </a:spcBef>
            </a:pPr>
            <a:r>
              <a:rPr lang="en-US" altLang="en-US" sz="2200" dirty="0" smtClean="0">
                <a:solidFill>
                  <a:schemeClr val="bg1"/>
                </a:solidFill>
              </a:rPr>
              <a:t> 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 typeface="Arial" charset="0"/>
              <a:buChar char="•"/>
            </a:pPr>
            <a:r>
              <a:rPr lang="en-US" altLang="en-US" sz="2400" dirty="0" smtClean="0">
                <a:solidFill>
                  <a:schemeClr val="bg1"/>
                </a:solidFill>
              </a:rPr>
              <a:t> “</a:t>
            </a:r>
            <a:r>
              <a:rPr lang="en-US" altLang="en-US" sz="2400" dirty="0" smtClean="0">
                <a:solidFill>
                  <a:schemeClr val="bg1"/>
                </a:solidFill>
              </a:rPr>
              <a:t>Every child needs one person who is crazy about him.”</a:t>
            </a:r>
            <a:r>
              <a:rPr lang="en-US" altLang="en-US" sz="1600" dirty="0" smtClean="0">
                <a:solidFill>
                  <a:schemeClr val="bg1"/>
                </a:solidFill>
              </a:rPr>
              <a:t>						-Uri Bronfenbrenner</a:t>
            </a:r>
            <a:endParaRPr lang="en-US" altLang="en-US" sz="1600" dirty="0">
              <a:solidFill>
                <a:schemeClr val="bg1"/>
              </a:solidFill>
            </a:endParaRPr>
          </a:p>
        </p:txBody>
      </p:sp>
      <p:pic>
        <p:nvPicPr>
          <p:cNvPr id="6146" name="Picture 2" descr="C:\Users\jalford\AppData\Local\Microsoft\Windows\Temporary Internet Files\Content.IE5\TF7J1NKK\14460-illustration-of-a-key-pv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862621" y="635874"/>
            <a:ext cx="1295400" cy="612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100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Trauma?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7957"/>
            <a:ext cx="8229600" cy="4561181"/>
          </a:xfrm>
        </p:spPr>
        <p:txBody>
          <a:bodyPr/>
          <a:lstStyle/>
          <a:p>
            <a:r>
              <a:rPr lang="en-US" sz="2800" dirty="0" smtClean="0">
                <a:latin typeface="Times New Roman" pitchFamily="18" charset="0"/>
              </a:rPr>
              <a:t>An exceptional experience in which powerful and dangerous stimuli overwhelm the child’s capacity to regulate his or her affective </a:t>
            </a:r>
            <a:r>
              <a:rPr lang="en-US" sz="2800" dirty="0" smtClean="0">
                <a:latin typeface="Times New Roman" pitchFamily="18" charset="0"/>
              </a:rPr>
              <a:t>state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</a:endParaRPr>
          </a:p>
          <a:p>
            <a:r>
              <a:rPr lang="en-US" altLang="ko-KR" sz="2800" dirty="0" smtClean="0">
                <a:latin typeface="Times New Roman" pitchFamily="18" charset="0"/>
                <a:cs typeface="Times New Roman" pitchFamily="18" charset="0"/>
              </a:rPr>
              <a:t>Witnessing or experiencing an event that poses a real or perceived threat to the life or well-being of the adolescent or someone close to him/her</a:t>
            </a:r>
          </a:p>
          <a:p>
            <a:endParaRPr lang="en-US" sz="2800" dirty="0" smtClean="0">
              <a:latin typeface="Times New Roman" pitchFamily="18" charset="0"/>
            </a:endParaRPr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57931" y="6174286"/>
            <a:ext cx="2754102" cy="68371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047491" y="5569015"/>
            <a:ext cx="1065907" cy="83416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gshpc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08975" y="6113090"/>
            <a:ext cx="2772540" cy="683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1986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55919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>
                <a:solidFill>
                  <a:schemeClr val="accent1"/>
                </a:solidFill>
              </a:rPr>
              <a:t>Potentially Traumatic Experiences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787791"/>
            <a:ext cx="4038600" cy="5265347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400" dirty="0" smtClean="0"/>
              <a:t>Physical abuse</a:t>
            </a:r>
          </a:p>
          <a:p>
            <a:pPr eaLnBrk="1" hangingPunct="1">
              <a:defRPr/>
            </a:pPr>
            <a:r>
              <a:rPr lang="en-US" sz="2400" dirty="0" smtClean="0"/>
              <a:t>Sexual abuse</a:t>
            </a:r>
          </a:p>
          <a:p>
            <a:pPr eaLnBrk="1" hangingPunct="1">
              <a:defRPr/>
            </a:pPr>
            <a:r>
              <a:rPr lang="en-US" sz="2400" dirty="0" smtClean="0"/>
              <a:t>Emotional abuse</a:t>
            </a:r>
          </a:p>
          <a:p>
            <a:pPr eaLnBrk="1" hangingPunct="1">
              <a:defRPr/>
            </a:pPr>
            <a:r>
              <a:rPr lang="en-US" sz="2400" dirty="0" smtClean="0"/>
              <a:t>Witnessing domestic violence</a:t>
            </a:r>
          </a:p>
          <a:p>
            <a:pPr eaLnBrk="1" hangingPunct="1">
              <a:defRPr/>
            </a:pPr>
            <a:r>
              <a:rPr lang="en-US" sz="2400" dirty="0" smtClean="0"/>
              <a:t>Abandonment  or neglect</a:t>
            </a:r>
          </a:p>
          <a:p>
            <a:pPr eaLnBrk="1" hangingPunct="1">
              <a:defRPr/>
            </a:pPr>
            <a:r>
              <a:rPr lang="en-US" sz="2400" dirty="0" smtClean="0"/>
              <a:t>The death or loss of a loved one</a:t>
            </a:r>
          </a:p>
          <a:p>
            <a:pPr eaLnBrk="1" hangingPunct="1">
              <a:defRPr/>
            </a:pPr>
            <a:r>
              <a:rPr lang="en-US" sz="2400" dirty="0" smtClean="0"/>
              <a:t>Automobile accidents or other serious accidents</a:t>
            </a:r>
          </a:p>
          <a:p>
            <a:pPr eaLnBrk="1" hangingPunct="1">
              <a:defRPr/>
            </a:pPr>
            <a:r>
              <a:rPr lang="en-US" sz="2400" dirty="0" smtClean="0"/>
              <a:t>Terrifying bullying </a:t>
            </a: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787791"/>
            <a:ext cx="4038600" cy="5265347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400" dirty="0" smtClean="0"/>
              <a:t> Life-threatening health and/or painful medical procedures</a:t>
            </a:r>
          </a:p>
          <a:p>
            <a:pPr eaLnBrk="1" hangingPunct="1">
              <a:defRPr/>
            </a:pPr>
            <a:r>
              <a:rPr lang="en-US" sz="2400" dirty="0" smtClean="0"/>
              <a:t> Exposure to community violence </a:t>
            </a:r>
          </a:p>
          <a:p>
            <a:pPr eaLnBrk="1" hangingPunct="1">
              <a:defRPr/>
            </a:pPr>
            <a:r>
              <a:rPr lang="en-US" sz="2400" dirty="0" smtClean="0"/>
              <a:t>Witnessing police activity or having a close relative incarcerated</a:t>
            </a:r>
          </a:p>
          <a:p>
            <a:pPr eaLnBrk="1" hangingPunct="1">
              <a:defRPr/>
            </a:pPr>
            <a:r>
              <a:rPr lang="en-US" sz="2400" dirty="0" smtClean="0"/>
              <a:t> Life-threatening natural disasters</a:t>
            </a:r>
          </a:p>
          <a:p>
            <a:pPr eaLnBrk="1" hangingPunct="1">
              <a:defRPr/>
            </a:pPr>
            <a:r>
              <a:rPr lang="en-US" sz="2400" dirty="0" smtClean="0"/>
              <a:t> Acts or threats of terrorism</a:t>
            </a:r>
          </a:p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3297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381500"/>
          </a:xfrm>
        </p:spPr>
        <p:txBody>
          <a:bodyPr/>
          <a:lstStyle/>
          <a:p>
            <a:r>
              <a:rPr lang="en-US" dirty="0" smtClean="0"/>
              <a:t>Trauma profoundly impacts behavior, emotional responses, forming relationships, and how kids view the world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Internalizing disorders are often undetected and most youth do not seek or receive treatment.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Being Trauma-Informed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25416" y="4684542"/>
            <a:ext cx="6794696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Children bring their traumas to school!</a:t>
            </a:r>
            <a:endParaRPr lang="en-US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89525"/>
          </a:xfrm>
        </p:spPr>
        <p:txBody>
          <a:bodyPr/>
          <a:lstStyle/>
          <a:p>
            <a:r>
              <a:rPr lang="en-US" dirty="0" smtClean="0"/>
              <a:t>Decreased reading ability</a:t>
            </a:r>
          </a:p>
          <a:p>
            <a:r>
              <a:rPr lang="en-US" dirty="0" smtClean="0"/>
              <a:t>Decreased school readiness</a:t>
            </a:r>
          </a:p>
          <a:p>
            <a:r>
              <a:rPr lang="en-US" dirty="0" smtClean="0"/>
              <a:t>Lower GPA</a:t>
            </a:r>
          </a:p>
          <a:p>
            <a:r>
              <a:rPr lang="en-US" dirty="0" smtClean="0"/>
              <a:t>Higher rate of school absences</a:t>
            </a:r>
          </a:p>
          <a:p>
            <a:r>
              <a:rPr lang="en-US" dirty="0" smtClean="0"/>
              <a:t>More suspensions and expulsions</a:t>
            </a:r>
          </a:p>
          <a:p>
            <a:r>
              <a:rPr lang="en-US" dirty="0" smtClean="0"/>
              <a:t>Increased drop-out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Traumas can Impact School Performance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3505200" y="6096000"/>
            <a:ext cx="5638800" cy="39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sz="1200" i="1" dirty="0" smtClean="0"/>
              <a:t>Child Trauma Toolkit for Educators. October 2008.  The National Child Traumatic Stress Network.  </a:t>
            </a:r>
            <a:r>
              <a:rPr lang="en-US" sz="1200" i="1" u="sng" dirty="0" smtClean="0">
                <a:hlinkClick r:id="rId3"/>
              </a:rPr>
              <a:t>www.NCTSN.org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orensics Grand Rounds">
  <a:themeElements>
    <a:clrScheme name="LSU Medicine">
      <a:dk1>
        <a:srgbClr val="290C5B"/>
      </a:dk1>
      <a:lt1>
        <a:sysClr val="window" lastClr="FFFFFF"/>
      </a:lt1>
      <a:dk2>
        <a:srgbClr val="290C5B"/>
      </a:dk2>
      <a:lt2>
        <a:srgbClr val="EEECE1"/>
      </a:lt2>
      <a:accent1>
        <a:srgbClr val="BA8F17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BA8F17"/>
      </a:hlink>
      <a:folHlink>
        <a:srgbClr val="BA8F1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LSU IM Residency Interview 2013-2014.ppt [Compatibility Mode]" id="{AC5EFEA4-D14C-4D0E-A08F-7DD4E74D54DA}" vid="{EAE139AC-ECC1-4059-8B9A-AB856969450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Forensics Grand Rounds.thmx</Template>
  <TotalTime>133</TotalTime>
  <Words>1398</Words>
  <Application>Microsoft Office PowerPoint</Application>
  <PresentationFormat>On-screen Show (4:3)</PresentationFormat>
  <Paragraphs>219</Paragraphs>
  <Slides>26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Forensics Grand Rounds</vt:lpstr>
      <vt:lpstr>The Impact of Trauma on Children, Secondary Traumatic Stress &amp; the Importance of Trauma-Informed Systems</vt:lpstr>
      <vt:lpstr>Goals of Training</vt:lpstr>
      <vt:lpstr>Ingredients for Optimal Social/Emotional Functioning </vt:lpstr>
      <vt:lpstr>Basic Assumptions: Challenging Behavior </vt:lpstr>
      <vt:lpstr>Building Relationships is Key! </vt:lpstr>
      <vt:lpstr>What is Trauma?</vt:lpstr>
      <vt:lpstr>Potentially Traumatic Experiences</vt:lpstr>
      <vt:lpstr>Being Trauma-Informed</vt:lpstr>
      <vt:lpstr>Traumas can Impact School Performance</vt:lpstr>
      <vt:lpstr>Trauma can also affect:</vt:lpstr>
      <vt:lpstr>The Cognitive Triangle (Complex Trauma)</vt:lpstr>
      <vt:lpstr>Behaviors (Physical Symptoms)</vt:lpstr>
      <vt:lpstr>Emotional Symptoms </vt:lpstr>
      <vt:lpstr>Thoughts (Cognitive Symptoms)</vt:lpstr>
      <vt:lpstr>Factors that influence how children experience trauma</vt:lpstr>
      <vt:lpstr>Other Factors</vt:lpstr>
      <vt:lpstr>Vicarious Trauma, Secondary  Traumatic  Stress, &amp; Compassion Fatigue</vt:lpstr>
      <vt:lpstr>Secondary Traumatic Stress (STS)</vt:lpstr>
      <vt:lpstr>Secondary Trauma (From Judge Michael Howard, Juvenile Judge in Ohio, 2009)</vt:lpstr>
      <vt:lpstr>Factors that Contribute to Risk </vt:lpstr>
      <vt:lpstr>Additional Risk Factors</vt:lpstr>
      <vt:lpstr>What is a Trauma-Informed Child and Family Service System?</vt:lpstr>
      <vt:lpstr>Trauma-Informed Systems…</vt:lpstr>
      <vt:lpstr>Support and Self-Care</vt:lpstr>
      <vt:lpstr> Self-Awareness </vt:lpstr>
      <vt:lpstr>Prioritize Self-Care </vt:lpstr>
    </vt:vector>
  </TitlesOfParts>
  <Company>MacBook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 Sanderson</dc:creator>
  <cp:lastModifiedBy>rnc4772</cp:lastModifiedBy>
  <cp:revision>19</cp:revision>
  <dcterms:created xsi:type="dcterms:W3CDTF">2017-07-10T20:59:45Z</dcterms:created>
  <dcterms:modified xsi:type="dcterms:W3CDTF">2017-08-07T22:04:31Z</dcterms:modified>
</cp:coreProperties>
</file>